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rawings/drawing2.xml" ContentType="application/vnd.openxmlformats-officedocument.drawingml.chartshapes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16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322" r:id="rId8"/>
    <p:sldId id="323" r:id="rId9"/>
    <p:sldId id="324" r:id="rId10"/>
    <p:sldId id="325" r:id="rId11"/>
    <p:sldId id="326" r:id="rId12"/>
    <p:sldId id="327" r:id="rId13"/>
    <p:sldId id="267" r:id="rId14"/>
    <p:sldId id="269" r:id="rId15"/>
    <p:sldId id="271" r:id="rId16"/>
    <p:sldId id="293" r:id="rId17"/>
    <p:sldId id="294" r:id="rId18"/>
    <p:sldId id="274" r:id="rId19"/>
    <p:sldId id="275" r:id="rId20"/>
    <p:sldId id="276" r:id="rId21"/>
    <p:sldId id="277" r:id="rId22"/>
    <p:sldId id="279" r:id="rId23"/>
    <p:sldId id="280" r:id="rId24"/>
    <p:sldId id="281" r:id="rId25"/>
    <p:sldId id="282" r:id="rId26"/>
    <p:sldId id="295" r:id="rId27"/>
    <p:sldId id="286" r:id="rId28"/>
    <p:sldId id="287" r:id="rId29"/>
    <p:sldId id="298" r:id="rId30"/>
    <p:sldId id="288" r:id="rId31"/>
    <p:sldId id="296" r:id="rId32"/>
    <p:sldId id="299" r:id="rId33"/>
    <p:sldId id="300" r:id="rId34"/>
    <p:sldId id="301" r:id="rId35"/>
    <p:sldId id="302" r:id="rId36"/>
    <p:sldId id="303" r:id="rId37"/>
    <p:sldId id="304" r:id="rId38"/>
    <p:sldId id="328" r:id="rId39"/>
    <p:sldId id="329" r:id="rId40"/>
    <p:sldId id="330" r:id="rId41"/>
    <p:sldId id="332" r:id="rId42"/>
    <p:sldId id="333" r:id="rId43"/>
    <p:sldId id="331" r:id="rId44"/>
    <p:sldId id="334" r:id="rId45"/>
    <p:sldId id="335" r:id="rId46"/>
    <p:sldId id="336" r:id="rId47"/>
    <p:sldId id="337" r:id="rId48"/>
    <p:sldId id="306" r:id="rId49"/>
    <p:sldId id="307" r:id="rId50"/>
    <p:sldId id="308" r:id="rId51"/>
    <p:sldId id="309" r:id="rId52"/>
    <p:sldId id="310" r:id="rId53"/>
    <p:sldId id="305" r:id="rId54"/>
    <p:sldId id="320" r:id="rId55"/>
    <p:sldId id="338" r:id="rId56"/>
    <p:sldId id="321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CC"/>
    <a:srgbClr val="003399"/>
    <a:srgbClr val="996633"/>
    <a:srgbClr val="CC9900"/>
    <a:srgbClr val="7295DC"/>
    <a:srgbClr val="547DA2"/>
    <a:srgbClr val="003300"/>
    <a:srgbClr val="666633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9" autoAdjust="0"/>
    <p:restoredTop sz="98057" autoAdjust="0"/>
  </p:normalViewPr>
  <p:slideViewPr>
    <p:cSldViewPr>
      <p:cViewPr>
        <p:scale>
          <a:sx n="100" d="100"/>
          <a:sy n="100" d="100"/>
        </p:scale>
        <p:origin x="-1944" y="-4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10"/>
      <c:rotY val="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6989914194071525E-4"/>
          <c:w val="0.99085506093864817"/>
          <c:h val="0.654867117664235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оборот по крупным и средним предприятиям,млн.руб.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5.7157749294740177E-2"/>
                  <c:y val="1.74290356973714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2064689029675575E-2"/>
                  <c:y val="1.0675266138006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17663.900000000001</c:v>
                </c:pt>
                <c:pt idx="1">
                  <c:v>20279.900000000001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отгружено товаров собственного производства, выполнено работ и услуг по крупным и средним предприятиям,млн.руб.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dLbls>
            <c:dLbl>
              <c:idx val="0"/>
              <c:layout>
                <c:manualLayout>
                  <c:x val="7.30588493825663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54941443619853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10009.799999999999</c:v>
                </c:pt>
                <c:pt idx="1">
                  <c:v>11697.5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4067456"/>
        <c:axId val="24073344"/>
        <c:axId val="0"/>
      </c:bar3DChart>
      <c:catAx>
        <c:axId val="24067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4073344"/>
        <c:crosses val="autoZero"/>
        <c:auto val="1"/>
        <c:lblAlgn val="ctr"/>
        <c:lblOffset val="100"/>
        <c:noMultiLvlLbl val="0"/>
      </c:catAx>
      <c:valAx>
        <c:axId val="24073344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one"/>
        <c:crossAx val="2406745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6.6023931899812871E-2"/>
          <c:y val="0.70534824826015863"/>
          <c:w val="0.92693758453734532"/>
          <c:h val="0.19500164477137694"/>
        </c:manualLayout>
      </c:layout>
      <c:overlay val="0"/>
      <c:txPr>
        <a:bodyPr/>
        <a:lstStyle/>
        <a:p>
          <a:pPr>
            <a:defRPr sz="11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9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476803599695441E-2"/>
          <c:y val="0.34249935258545872"/>
          <c:w val="0.61404118500989746"/>
          <c:h val="0.5411219781488843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тыс.руб.</c:v>
                </c:pt>
              </c:strCache>
            </c:strRef>
          </c:tx>
          <c:explosion val="28"/>
          <c:dPt>
            <c:idx val="5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</c:dPt>
          <c:dPt>
            <c:idx val="10"/>
            <c:bubble3D val="0"/>
            <c:explosion val="39"/>
          </c:dPt>
          <c:dPt>
            <c:idx val="11"/>
            <c:bubble3D val="0"/>
            <c:explosion val="32"/>
          </c:dPt>
          <c:dPt>
            <c:idx val="14"/>
            <c:bubble3D val="0"/>
            <c:explosion val="32"/>
          </c:dPt>
          <c:dPt>
            <c:idx val="16"/>
            <c:bubble3D val="0"/>
            <c:explosion val="24"/>
          </c:dPt>
          <c:dPt>
            <c:idx val="17"/>
            <c:bubble3D val="0"/>
            <c:explosion val="23"/>
          </c:dPt>
          <c:dLbls>
            <c:dLbl>
              <c:idx val="0"/>
              <c:layout>
                <c:manualLayout>
                  <c:x val="-4.8028754605064783E-2"/>
                  <c:y val="2.3478619572216468E-2"/>
                </c:manualLayout>
              </c:layout>
              <c:numFmt formatCode="0.00%" sourceLinked="0"/>
              <c:spPr/>
              <c:txPr>
                <a:bodyPr/>
                <a:lstStyle/>
                <a:p>
                  <a:pPr>
                    <a:defRPr sz="9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1.9329568657976155E-2"/>
                  <c:y val="5.753284316470221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2.9423306137041954E-2"/>
                  <c:y val="-1.1378529284134494E-2"/>
                </c:manualLayout>
              </c:layout>
              <c:numFmt formatCode="0.00%" sourceLinked="0"/>
              <c:spPr/>
              <c:txPr>
                <a:bodyPr/>
                <a:lstStyle/>
                <a:p>
                  <a:pPr>
                    <a:defRPr sz="9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2.9462661742358703E-2"/>
                  <c:y val="-0.10229565322377446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6.2056216785819684E-2"/>
                  <c:y val="-0.2093342741258154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9.2932352877732341E-2"/>
                  <c:y val="-0.27850833065035419"/>
                </c:manualLayout>
              </c:layout>
              <c:numFmt formatCode="0.00%" sourceLinked="0"/>
              <c:spPr/>
              <c:txPr>
                <a:bodyPr/>
                <a:lstStyle/>
                <a:p>
                  <a:pPr>
                    <a:defRPr sz="9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6.1163544455311539E-2"/>
                  <c:y val="-0.2507943951398415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5.5846062901960709E-2"/>
                  <c:y val="-0.34966006362160196"/>
                </c:manualLayout>
              </c:layout>
              <c:numFmt formatCode="0.00%" sourceLinked="0"/>
              <c:spPr/>
              <c:txPr>
                <a:bodyPr/>
                <a:lstStyle/>
                <a:p>
                  <a:pPr>
                    <a:defRPr sz="900" b="0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1.6542319782307281E-2"/>
                  <c:y val="-0.21976814685461518"/>
                </c:manualLayout>
              </c:layout>
              <c:numFmt formatCode="0.00%" sourceLinked="0"/>
              <c:spPr/>
              <c:txPr>
                <a:bodyPr/>
                <a:lstStyle/>
                <a:p>
                  <a:pPr>
                    <a:defRPr sz="9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8.2094415818245489E-2"/>
                  <c:y val="-0.34938010057672386"/>
                </c:manualLayout>
              </c:layout>
              <c:numFmt formatCode="0.00%" sourceLinked="0"/>
              <c:spPr/>
              <c:txPr>
                <a:bodyPr/>
                <a:lstStyle/>
                <a:p>
                  <a:pPr>
                    <a:defRPr sz="9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0.221108969819414"/>
                  <c:y val="-0.25474449872616817"/>
                </c:manualLayout>
              </c:layout>
              <c:numFmt formatCode="0.00%" sourceLinked="0"/>
              <c:spPr/>
              <c:txPr>
                <a:bodyPr/>
                <a:lstStyle/>
                <a:p>
                  <a:pPr>
                    <a:defRPr sz="900" b="0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1"/>
              <c:layout>
                <c:manualLayout>
                  <c:x val="0.24860178598720162"/>
                  <c:y val="-0.40300089763151264"/>
                </c:manualLayout>
              </c:layout>
              <c:numFmt formatCode="0.00%" sourceLinked="0"/>
              <c:spPr/>
              <c:txPr>
                <a:bodyPr/>
                <a:lstStyle/>
                <a:p>
                  <a:pPr>
                    <a:defRPr sz="900" b="0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2"/>
              <c:layout>
                <c:manualLayout>
                  <c:x val="0.13141800426004349"/>
                  <c:y val="-0.1318717804249839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3"/>
              <c:layout>
                <c:manualLayout>
                  <c:x val="0.25240941211675327"/>
                  <c:y val="6.3951870853047399E-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4"/>
              <c:layout>
                <c:manualLayout>
                  <c:x val="0.25488847103358614"/>
                  <c:y val="0.14404361124331588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5"/>
              <c:layout>
                <c:manualLayout>
                  <c:x val="0.24860694925903618"/>
                  <c:y val="0.29729538200957473"/>
                </c:manualLayout>
              </c:layout>
              <c:numFmt formatCode="0.00%" sourceLinked="0"/>
              <c:spPr/>
              <c:txPr>
                <a:bodyPr/>
                <a:lstStyle/>
                <a:p>
                  <a:pPr>
                    <a:defRPr sz="9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6"/>
              <c:layout>
                <c:manualLayout>
                  <c:x val="3.441515734669328E-2"/>
                  <c:y val="0.2407916217559282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7"/>
              <c:layout>
                <c:manualLayout>
                  <c:x val="2.1652352547282948E-2"/>
                  <c:y val="0.27372730549567459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8"/>
              <c:layout>
                <c:manualLayout>
                  <c:x val="0.21585218539496298"/>
                  <c:y val="-3.414280564965424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9"/>
              <c:layout>
                <c:manualLayout>
                  <c:x val="0.21886134022014378"/>
                  <c:y val="8.6982986995716549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numFmt formatCode="0.00%" sourceLinked="0"/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Sheet1!$B$1:$S$1</c:f>
              <c:strCache>
                <c:ptCount val="18"/>
                <c:pt idx="0">
                  <c:v>Налог на доходы физических лиц</c:v>
                </c:pt>
                <c:pt idx="1">
                  <c:v>Доходы от уплаты акцизов</c:v>
                </c:pt>
                <c:pt idx="2">
                  <c:v>Налоги с применением УСН</c:v>
                </c:pt>
                <c:pt idx="3">
                  <c:v>Налог с применением патентной системы налогообложения</c:v>
                </c:pt>
                <c:pt idx="4">
                  <c:v>Налог на имущество физических лиц</c:v>
                </c:pt>
                <c:pt idx="5">
                  <c:v>Земельный налог</c:v>
                </c:pt>
                <c:pt idx="6">
                  <c:v>Госпошлина</c:v>
                </c:pt>
                <c:pt idx="7">
                  <c:v>Прочие налоговые доходы</c:v>
                </c:pt>
                <c:pt idx="8">
                  <c:v>Доходы от сдачи земли в аренду </c:v>
                </c:pt>
                <c:pt idx="9">
                  <c:v>Доходы от сдачи в аренду имущества</c:v>
                </c:pt>
                <c:pt idx="10">
                  <c:v>Доходы в виде части прибыли МУП</c:v>
                </c:pt>
                <c:pt idx="11">
                  <c:v>Прочие поступления от использования имущества (плата за найм муниципального жилья)</c:v>
                </c:pt>
                <c:pt idx="12">
                  <c:v>Плата за размещение нестационарных торговых объектов и установку рекламных конструкций </c:v>
                </c:pt>
                <c:pt idx="13">
                  <c:v>Плата за негативное воздействие на окружающую среду</c:v>
                </c:pt>
                <c:pt idx="14">
                  <c:v>Доходы от оказания платных услуг и компенсаций затрат государства</c:v>
                </c:pt>
                <c:pt idx="15">
                  <c:v>Доходы от приватизации и реализации имущества, находящегося в муниципальной собственности</c:v>
                </c:pt>
                <c:pt idx="16">
                  <c:v>Доходы от продажи и увеличения площади земли</c:v>
                </c:pt>
                <c:pt idx="17">
                  <c:v>Штрафы, санкции, возмещение ущерба</c:v>
                </c:pt>
              </c:strCache>
            </c:strRef>
          </c:cat>
          <c:val>
            <c:numRef>
              <c:f>Sheet1!$B$2:$S$2</c:f>
              <c:numCache>
                <c:formatCode>#,##0.0</c:formatCode>
                <c:ptCount val="18"/>
                <c:pt idx="0">
                  <c:v>380746.3</c:v>
                </c:pt>
                <c:pt idx="1">
                  <c:v>6245.2</c:v>
                </c:pt>
                <c:pt idx="2">
                  <c:v>30305.4</c:v>
                </c:pt>
                <c:pt idx="3">
                  <c:v>11115.6</c:v>
                </c:pt>
                <c:pt idx="4">
                  <c:v>11197.7</c:v>
                </c:pt>
                <c:pt idx="5">
                  <c:v>75471.600000000006</c:v>
                </c:pt>
                <c:pt idx="6">
                  <c:v>8150.5</c:v>
                </c:pt>
                <c:pt idx="7">
                  <c:v>153.30000000000001</c:v>
                </c:pt>
                <c:pt idx="8">
                  <c:v>24315</c:v>
                </c:pt>
                <c:pt idx="9">
                  <c:v>22832.5</c:v>
                </c:pt>
                <c:pt idx="10" formatCode="0.0">
                  <c:v>914.6</c:v>
                </c:pt>
                <c:pt idx="11">
                  <c:v>3840.2</c:v>
                </c:pt>
                <c:pt idx="12">
                  <c:v>1081.9000000000001</c:v>
                </c:pt>
                <c:pt idx="13">
                  <c:v>37.1</c:v>
                </c:pt>
                <c:pt idx="14">
                  <c:v>2559.6999999999998</c:v>
                </c:pt>
                <c:pt idx="15">
                  <c:v>11971.6</c:v>
                </c:pt>
                <c:pt idx="16">
                  <c:v>5233</c:v>
                </c:pt>
                <c:pt idx="17">
                  <c:v>1520.3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explosion val="32"/>
          <c:dLbls>
            <c:numFmt formatCode="0%" sourceLinked="0"/>
            <c:showLegendKey val="0"/>
            <c:showVal val="1"/>
            <c:showCatName val="1"/>
            <c:showSerName val="0"/>
            <c:showPercent val="1"/>
            <c:showBubbleSize val="0"/>
            <c:separator> </c:separator>
            <c:showLeaderLines val="1"/>
          </c:dLbls>
          <c:cat>
            <c:strRef>
              <c:f>Sheet1!$B$1:$S$1</c:f>
              <c:strCache>
                <c:ptCount val="18"/>
                <c:pt idx="0">
                  <c:v>Налог на доходы физических лиц</c:v>
                </c:pt>
                <c:pt idx="1">
                  <c:v>Доходы от уплаты акцизов</c:v>
                </c:pt>
                <c:pt idx="2">
                  <c:v>Налоги с применением УСН</c:v>
                </c:pt>
                <c:pt idx="3">
                  <c:v>Налог с применением патентной системы налогообложения</c:v>
                </c:pt>
                <c:pt idx="4">
                  <c:v>Налог на имущество физических лиц</c:v>
                </c:pt>
                <c:pt idx="5">
                  <c:v>Земельный налог</c:v>
                </c:pt>
                <c:pt idx="6">
                  <c:v>Госпошлина</c:v>
                </c:pt>
                <c:pt idx="7">
                  <c:v>Прочие налоговые доходы</c:v>
                </c:pt>
                <c:pt idx="8">
                  <c:v>Доходы от сдачи земли в аренду </c:v>
                </c:pt>
                <c:pt idx="9">
                  <c:v>Доходы от сдачи в аренду имущества</c:v>
                </c:pt>
                <c:pt idx="10">
                  <c:v>Доходы в виде части прибыли МУП</c:v>
                </c:pt>
                <c:pt idx="11">
                  <c:v>Прочие поступления от использования имущества (плата за найм муниципального жилья)</c:v>
                </c:pt>
                <c:pt idx="12">
                  <c:v>Плата за размещение нестационарных торговых объектов и установку рекламных конструкций </c:v>
                </c:pt>
                <c:pt idx="13">
                  <c:v>Плата за негативное воздействие на окружающую среду</c:v>
                </c:pt>
                <c:pt idx="14">
                  <c:v>Доходы от оказания платных услуг и компенсаций затрат государства</c:v>
                </c:pt>
                <c:pt idx="15">
                  <c:v>Доходы от приватизации и реализации имущества, находящегося в муниципальной собственности</c:v>
                </c:pt>
                <c:pt idx="16">
                  <c:v>Доходы от продажи и увеличения площади земли</c:v>
                </c:pt>
                <c:pt idx="17">
                  <c:v>Штрафы, санкции, возмещение ущерба</c:v>
                </c:pt>
              </c:strCache>
            </c:strRef>
          </c:cat>
          <c:val>
            <c:numRef>
              <c:f>Sheet1!$B$3:$S$3</c:f>
              <c:numCache>
                <c:formatCode>General</c:formatCode>
                <c:ptCount val="18"/>
              </c:numCache>
            </c:numRef>
          </c:val>
        </c:ser>
        <c:dLbls>
          <c:showLegendKey val="0"/>
          <c:showVal val="1"/>
          <c:showCatName val="1"/>
          <c:showSerName val="0"/>
          <c:showPercent val="1"/>
          <c:showBubbleSize val="0"/>
          <c:separator> </c:separator>
          <c:showLeaderLines val="1"/>
        </c:dLbls>
      </c:pie3DChart>
    </c:plotArea>
    <c:plotVisOnly val="1"/>
    <c:dispBlanksAs val="zero"/>
    <c:showDLblsOverMax val="0"/>
  </c:chart>
  <c:spPr>
    <a:solidFill>
      <a:schemeClr val="accent2">
        <a:lumMod val="20000"/>
        <a:lumOff val="80000"/>
      </a:schemeClr>
    </a:solidFill>
    <a:effectLst>
      <a:glow rad="101600">
        <a:schemeClr val="accent2">
          <a:lumMod val="20000"/>
          <a:lumOff val="80000"/>
          <a:alpha val="60000"/>
        </a:schemeClr>
      </a:glow>
      <a:softEdge rad="127000"/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  <c:spPr>
        <a:solidFill>
          <a:schemeClr val="accent4">
            <a:lumMod val="60000"/>
            <a:lumOff val="40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091077068736103"/>
          <c:y val="0.10704042138901455"/>
          <c:w val="0.81098854951146448"/>
          <c:h val="0.65409049338820813"/>
        </c:manualLayout>
      </c:layout>
      <c:line3D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темп роста</c:v>
                </c:pt>
              </c:strCache>
            </c:strRef>
          </c:tx>
          <c:dLbls>
            <c:dLbl>
              <c:idx val="0"/>
              <c:layout>
                <c:manualLayout>
                  <c:x val="-4.2718574262951434E-2"/>
                  <c:y val="-3.6070803871280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51258387991146E-2"/>
                  <c:y val="-5.152942999929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1180457294391184E-2"/>
                  <c:y val="4.63764869993683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8290912812623555E-2"/>
                  <c:y val="3.8647072499473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9928269796255748E-2"/>
                  <c:y val="4.3800015499403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6.5757008599455019E-2"/>
                  <c:y val="4.1223543999438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delete val="1"/>
            </c:dLbl>
            <c:txPr>
              <a:bodyPr/>
              <a:lstStyle/>
              <a:p>
                <a:pPr>
                  <a:defRPr b="1">
                    <a:solidFill>
                      <a:schemeClr val="accent5">
                        <a:lumMod val="50000"/>
                      </a:schemeClr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1.069</c:v>
                </c:pt>
                <c:pt idx="1">
                  <c:v>1.123</c:v>
                </c:pt>
                <c:pt idx="2">
                  <c:v>1.0329999999999995</c:v>
                </c:pt>
                <c:pt idx="3">
                  <c:v>1.0329999999999995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тепм роста</c:v>
                </c:pt>
              </c:strCache>
            </c:strRef>
          </c:tx>
          <c:spPr>
            <a:solidFill>
              <a:srgbClr val="FFCC66"/>
            </a:solidFill>
          </c:spPr>
          <c:dLbls>
            <c:dLbl>
              <c:idx val="1"/>
              <c:layout>
                <c:manualLayout>
                  <c:x val="0.3057275619946046"/>
                  <c:y val="-1.184365402897254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996633"/>
                      </a:solidFill>
                      <a:latin typeface="Book Antiqua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Лист1!$C$2:$C$5</c:f>
              <c:numCache>
                <c:formatCode>0.0%</c:formatCode>
                <c:ptCount val="4"/>
                <c:pt idx="0">
                  <c:v>1.0645</c:v>
                </c:pt>
                <c:pt idx="1">
                  <c:v>1.0645</c:v>
                </c:pt>
                <c:pt idx="2">
                  <c:v>1.0645</c:v>
                </c:pt>
                <c:pt idx="3">
                  <c:v>1.0645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678720"/>
        <c:axId val="123680256"/>
        <c:axId val="123927168"/>
      </c:line3DChart>
      <c:catAx>
        <c:axId val="123678720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Book Antiqua" pitchFamily="18" charset="0"/>
              </a:defRPr>
            </a:pPr>
            <a:endParaRPr lang="ru-RU"/>
          </a:p>
        </c:txPr>
        <c:crossAx val="123680256"/>
        <c:crosses val="autoZero"/>
        <c:auto val="1"/>
        <c:lblAlgn val="ctr"/>
        <c:lblOffset val="100"/>
        <c:noMultiLvlLbl val="0"/>
      </c:catAx>
      <c:valAx>
        <c:axId val="123680256"/>
        <c:scaling>
          <c:orientation val="minMax"/>
          <c:max val="1.5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Book Antiqua" pitchFamily="18" charset="0"/>
              </a:defRPr>
            </a:pPr>
            <a:endParaRPr lang="ru-RU"/>
          </a:p>
        </c:txPr>
        <c:crossAx val="123678720"/>
        <c:crosses val="autoZero"/>
        <c:crossBetween val="between"/>
        <c:majorUnit val="0.25"/>
        <c:minorUnit val="4.0000000000000022E-2"/>
      </c:valAx>
      <c:serAx>
        <c:axId val="123927168"/>
        <c:scaling>
          <c:orientation val="minMax"/>
        </c:scaling>
        <c:delete val="1"/>
        <c:axPos val="b"/>
        <c:majorTickMark val="out"/>
        <c:minorTickMark val="none"/>
        <c:tickLblPos val="nextTo"/>
        <c:crossAx val="123680256"/>
        <c:crosses val="autoZero"/>
      </c:serAx>
      <c:spPr>
        <a:solidFill>
          <a:srgbClr val="99FF66">
            <a:alpha val="68000"/>
          </a:srgbClr>
        </a:solidFill>
        <a:effectLst>
          <a:softEdge rad="635000"/>
        </a:effectLst>
      </c:spPr>
    </c:plotArea>
    <c:legend>
      <c:legendPos val="t"/>
      <c:layout/>
      <c:overlay val="0"/>
      <c:txPr>
        <a:bodyPr/>
        <a:lstStyle/>
        <a:p>
          <a:pPr>
            <a:defRPr sz="1600" b="1"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effectLst>
      <a:softEdge rad="317500"/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15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082676273723739E-2"/>
          <c:y val="7.3793795450884547E-2"/>
          <c:w val="0.85013088841378626"/>
          <c:h val="0.71508404368884182"/>
        </c:manualLayout>
      </c:layout>
      <c:area3D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6.1299160543328575E-2"/>
                  <c:y val="-3.6624507670250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4360001065225243E-2"/>
                  <c:y val="-4.11829322739923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98990266618141E-3"/>
                  <c:y val="-5.1239499543954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0469340973820725E-2"/>
                  <c:y val="-3.06464184408817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delete val="1"/>
            </c:dLbl>
            <c:dLbl>
              <c:idx val="5"/>
              <c:delete val="1"/>
            </c:dLbl>
            <c:txPr>
              <a:bodyPr/>
              <a:lstStyle/>
              <a:p>
                <a:pPr>
                  <a:defRPr sz="1200" b="0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7795.2</c:v>
                </c:pt>
                <c:pt idx="1">
                  <c:v>11658.5</c:v>
                </c:pt>
                <c:pt idx="2">
                  <c:v>6261.4</c:v>
                </c:pt>
                <c:pt idx="3">
                  <c:v>108586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Дотации</c:v>
                </c:pt>
              </c:strCache>
            </c:strRef>
          </c:tx>
          <c:dLbls>
            <c:dLbl>
              <c:idx val="0"/>
              <c:layout>
                <c:manualLayout>
                  <c:x val="4.9972720674041758E-2"/>
                  <c:y val="-3.30591724211244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6565627320933482E-3"/>
                  <c:y val="-3.90386150187595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453262901004351E-2"/>
                  <c:y val="-3.97658035455109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903467148840418E-2"/>
                  <c:y val="-5.03558168002983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delete val="1"/>
            </c:dLbl>
            <c:dLbl>
              <c:idx val="5"/>
              <c:delete val="1"/>
            </c:dLbl>
            <c:txPr>
              <a:bodyPr/>
              <a:lstStyle/>
              <a:p>
                <a:pPr>
                  <a:defRPr sz="1200" b="0">
                    <a:solidFill>
                      <a:schemeClr val="accent1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10431</c:v>
                </c:pt>
                <c:pt idx="1">
                  <c:v>34826.9</c:v>
                </c:pt>
                <c:pt idx="2">
                  <c:v>15148.4</c:v>
                </c:pt>
                <c:pt idx="3">
                  <c:v>28584.1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Субсидии</c:v>
                </c:pt>
              </c:strCache>
            </c:strRef>
          </c:tx>
          <c:spPr>
            <a:ln w="25400"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c:spPr>
          <c:dLbls>
            <c:dLbl>
              <c:idx val="0"/>
              <c:layout>
                <c:manualLayout>
                  <c:x val="1.9228908938491662E-2"/>
                  <c:y val="-0.124154075430159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735501157749616E-3"/>
                  <c:y val="-0.126284229032492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3171266596061352E-2"/>
                  <c:y val="-9.75918714961509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6959787974653907E-2"/>
                  <c:y val="-0.107868138217349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2490651396617394E-3"/>
                  <c:y val="-0.110651525577571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0975681121596259E-2"/>
                  <c:y val="-0.126062440838890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323157.5</c:v>
                </c:pt>
                <c:pt idx="1">
                  <c:v>279255.09999999998</c:v>
                </c:pt>
                <c:pt idx="2">
                  <c:v>167661.1</c:v>
                </c:pt>
                <c:pt idx="3">
                  <c:v>207327.6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ln w="25400"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c:spPr>
          <c:dLbls>
            <c:dLbl>
              <c:idx val="0"/>
              <c:layout>
                <c:manualLayout>
                  <c:x val="1.7975675991256958E-2"/>
                  <c:y val="-0.164329583857249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6228187635329694E-3"/>
                  <c:y val="-0.164859890668344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6654386986771404E-3"/>
                  <c:y val="-0.208187823555116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7587028105785971E-2"/>
                  <c:y val="-0.213502455357052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9.0428063495618747E-3"/>
                  <c:y val="-0.216219621172168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6890945970353304E-2"/>
                  <c:y val="-0.216465156329095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Лист1!$E$2:$E$5</c:f>
              <c:numCache>
                <c:formatCode>#,##0.0</c:formatCode>
                <c:ptCount val="4"/>
                <c:pt idx="0">
                  <c:v>430257.7</c:v>
                </c:pt>
                <c:pt idx="1">
                  <c:v>432185.8</c:v>
                </c:pt>
                <c:pt idx="2">
                  <c:v>484361.3</c:v>
                </c:pt>
                <c:pt idx="3">
                  <c:v>479949.2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010496"/>
        <c:axId val="124012032"/>
        <c:axId val="123954496"/>
      </c:area3DChart>
      <c:catAx>
        <c:axId val="124010496"/>
        <c:scaling>
          <c:orientation val="minMax"/>
        </c:scaling>
        <c:delete val="0"/>
        <c:axPos val="b"/>
        <c:numFmt formatCode="dd/mm/yyyy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Book Antiqua" pitchFamily="18" charset="0"/>
              </a:defRPr>
            </a:pPr>
            <a:endParaRPr lang="ru-RU"/>
          </a:p>
        </c:txPr>
        <c:crossAx val="124012032"/>
        <c:crosses val="autoZero"/>
        <c:auto val="1"/>
        <c:lblAlgn val="ctr"/>
        <c:lblOffset val="100"/>
        <c:noMultiLvlLbl val="0"/>
      </c:catAx>
      <c:valAx>
        <c:axId val="12401203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050" b="0">
                <a:latin typeface="Book Antiqua" pitchFamily="18" charset="0"/>
                <a:cs typeface="Times New Roman" pitchFamily="18" charset="0"/>
              </a:defRPr>
            </a:pPr>
            <a:endParaRPr lang="ru-RU"/>
          </a:p>
        </c:txPr>
        <c:crossAx val="124010496"/>
        <c:crosses val="autoZero"/>
        <c:crossBetween val="midCat"/>
        <c:majorUnit val="100000"/>
        <c:minorUnit val="10000"/>
      </c:valAx>
      <c:serAx>
        <c:axId val="123954496"/>
        <c:scaling>
          <c:orientation val="minMax"/>
        </c:scaling>
        <c:delete val="1"/>
        <c:axPos val="b"/>
        <c:majorTickMark val="out"/>
        <c:minorTickMark val="none"/>
        <c:tickLblPos val="nextTo"/>
        <c:crossAx val="124012032"/>
        <c:crosses val="autoZero"/>
      </c:serAx>
      <c:spPr>
        <a:solidFill>
          <a:schemeClr val="accent1">
            <a:lumMod val="20000"/>
            <a:lumOff val="80000"/>
          </a:schemeClr>
        </a:solidFill>
        <a:effectLst>
          <a:softEdge rad="635000"/>
        </a:effectLst>
      </c:spPr>
    </c:plotArea>
    <c:legend>
      <c:legendPos val="b"/>
      <c:legendEntry>
        <c:idx val="0"/>
        <c:txPr>
          <a:bodyPr/>
          <a:lstStyle/>
          <a:p>
            <a:pPr>
              <a:defRPr sz="1200" b="1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="1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 b="1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 b="1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12238459320117712"/>
          <c:y val="0.89707361526829188"/>
          <c:w val="0.7552306997915299"/>
          <c:h val="5.1831708939057725E-2"/>
        </c:manualLayout>
      </c:layout>
      <c:overlay val="0"/>
      <c:spPr>
        <a:noFill/>
        <a:effectLst>
          <a:softEdge rad="127000"/>
        </a:effectLst>
      </c:spPr>
      <c:txPr>
        <a:bodyPr/>
        <a:lstStyle/>
        <a:p>
          <a:pPr>
            <a:defRPr sz="1200" b="1">
              <a:latin typeface="Book Antiqua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218131713874225E-2"/>
          <c:y val="2.9929434712766767E-2"/>
          <c:w val="0.53415678760033258"/>
          <c:h val="0.8186805854836908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</c:spPr>
          </c:dPt>
          <c:dPt>
            <c:idx val="1"/>
            <c:bubble3D val="0"/>
            <c:spPr>
              <a:solidFill>
                <a:schemeClr val="accent2"/>
              </a:solidFill>
            </c:spPr>
          </c:dPt>
          <c:dPt>
            <c:idx val="2"/>
            <c:bubble3D val="0"/>
            <c:spPr>
              <a:solidFill>
                <a:srgbClr val="C00000"/>
              </a:solidFill>
            </c:spPr>
          </c:dPt>
          <c:dPt>
            <c:idx val="3"/>
            <c:bubble3D val="0"/>
            <c:spPr>
              <a:solidFill>
                <a:srgbClr val="FFC000"/>
              </a:solidFill>
            </c:spPr>
          </c:dPt>
          <c:dPt>
            <c:idx val="4"/>
            <c:bubble3D val="0"/>
            <c:spPr>
              <a:solidFill>
                <a:srgbClr val="00B050"/>
              </a:solidFill>
            </c:spPr>
          </c:dPt>
          <c:dPt>
            <c:idx val="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7.732703501853515E-3"/>
                  <c:y val="7.286009332211428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2.0701063796173514E-3"/>
                  <c:y val="-7.286009332211428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2.4361462385932655E-3"/>
                  <c:y val="7.286009332211428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6.5759767772999734E-3"/>
                  <c:y val="-1.457201866442285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"/>
                  <c:y val="2.4286697774038093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0"/>
                  <c:y val="2.4286697774038093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100" b="1">
                    <a:solidFill>
                      <a:srgbClr val="00051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Ремонт и монтаж машин и оборудования</c:v>
                </c:pt>
                <c:pt idx="1">
                  <c:v>Производство автотранспортых средств, прицепов и полуприцепов</c:v>
                </c:pt>
                <c:pt idx="2">
                  <c:v>Производство пищевых продуктов</c:v>
                </c:pt>
                <c:pt idx="3">
                  <c:v>Производство машин и оборудования, не включенных в другие группировки</c:v>
                </c:pt>
                <c:pt idx="4">
                  <c:v>Производство  готовых металлических изделий, кроме машин и оборудования</c:v>
                </c:pt>
                <c:pt idx="5">
                  <c:v>Производство прочей неметаллической минеральной продукции</c:v>
                </c:pt>
                <c:pt idx="6">
                  <c:v>Производство электрического оборудования </c:v>
                </c:pt>
                <c:pt idx="7">
                  <c:v>Производство одежды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39.1</c:v>
                </c:pt>
                <c:pt idx="1">
                  <c:v>18.5</c:v>
                </c:pt>
                <c:pt idx="2">
                  <c:v>12.6</c:v>
                </c:pt>
                <c:pt idx="3">
                  <c:v>11.9</c:v>
                </c:pt>
                <c:pt idx="4">
                  <c:v>8.8000000000000007</c:v>
                </c:pt>
                <c:pt idx="5">
                  <c:v>5</c:v>
                </c:pt>
                <c:pt idx="6">
                  <c:v>3.9</c:v>
                </c:pt>
                <c:pt idx="7">
                  <c:v>0.19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 algn="l">
              <a:defRPr sz="1100" kern="800" baseline="0">
                <a:solidFill>
                  <a:srgbClr val="00051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 algn="l">
              <a:defRPr sz="1100" kern="800" baseline="0">
                <a:solidFill>
                  <a:srgbClr val="00051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 algn="l">
              <a:defRPr sz="1100" kern="800" baseline="0">
                <a:solidFill>
                  <a:srgbClr val="00051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 algn="l">
              <a:defRPr sz="1100" kern="800" baseline="0">
                <a:solidFill>
                  <a:srgbClr val="00051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 algn="l">
              <a:defRPr sz="1100" kern="800" baseline="0">
                <a:solidFill>
                  <a:srgbClr val="00051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 algn="l">
              <a:defRPr sz="1100" kern="800" baseline="0">
                <a:solidFill>
                  <a:srgbClr val="00051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 algn="l">
              <a:defRPr sz="1100" kern="800" baseline="0">
                <a:solidFill>
                  <a:srgbClr val="00051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7"/>
        <c:txPr>
          <a:bodyPr/>
          <a:lstStyle/>
          <a:p>
            <a:pPr algn="l">
              <a:defRPr sz="1100" kern="800" baseline="0">
                <a:solidFill>
                  <a:srgbClr val="00051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8426278461552317"/>
          <c:y val="1.0524114173228337E-2"/>
          <c:w val="0.41382013610099377"/>
          <c:h val="0.8558989902853209"/>
        </c:manualLayout>
      </c:layout>
      <c:overlay val="0"/>
      <c:txPr>
        <a:bodyPr/>
        <a:lstStyle/>
        <a:p>
          <a:pPr algn="l">
            <a:defRPr sz="1100" kern="800" baseline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8801244306188198E-2"/>
          <c:y val="7.2429053745779723E-2"/>
          <c:w val="0.88097470570367187"/>
          <c:h val="0.821076284332512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Lbls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00206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на 01.01.2022</c:v>
                </c:pt>
                <c:pt idx="1">
                  <c:v>на 01.01.2023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0.18</c:v>
                </c:pt>
                <c:pt idx="1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418368"/>
        <c:axId val="26026368"/>
      </c:barChart>
      <c:catAx>
        <c:axId val="254183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lang="ru-RU" sz="1600" b="0" i="0" u="none" strike="noStrike" kern="1200" baseline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26026368"/>
        <c:crosses val="autoZero"/>
        <c:auto val="1"/>
        <c:lblAlgn val="ctr"/>
        <c:lblOffset val="100"/>
        <c:noMultiLvlLbl val="0"/>
      </c:catAx>
      <c:valAx>
        <c:axId val="260263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54183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778688077034614E-2"/>
          <c:y val="3.4728659194162896E-2"/>
          <c:w val="0.8987664851865379"/>
          <c:h val="0.876505631648406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0AD00">
                <a:lumMod val="20000"/>
                <a:lumOff val="80000"/>
              </a:srgbClr>
            </a:solidFill>
          </c:spPr>
          <c:invertIfNegative val="0"/>
          <c:dLbls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00206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1149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E88651">
                <a:lumMod val="75000"/>
              </a:srgbClr>
            </a:solidFill>
          </c:spPr>
          <c:invertIfNegative val="0"/>
          <c:dLbls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00206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1083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199168"/>
        <c:axId val="26200704"/>
      </c:barChart>
      <c:catAx>
        <c:axId val="26199168"/>
        <c:scaling>
          <c:orientation val="minMax"/>
        </c:scaling>
        <c:delete val="1"/>
        <c:axPos val="b"/>
        <c:majorTickMark val="out"/>
        <c:minorTickMark val="none"/>
        <c:tickLblPos val="nextTo"/>
        <c:crossAx val="26200704"/>
        <c:crosses val="autoZero"/>
        <c:auto val="1"/>
        <c:lblAlgn val="ctr"/>
        <c:lblOffset val="100"/>
        <c:noMultiLvlLbl val="0"/>
      </c:catAx>
      <c:valAx>
        <c:axId val="262007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6199168"/>
        <c:crosses val="autoZero"/>
        <c:crossBetween val="between"/>
        <c:majorUnit val="7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2056982414587654"/>
          <c:y val="0.90557044564736167"/>
          <c:w val="0.76000395559540812"/>
          <c:h val="9.3051763869603871E-2"/>
        </c:manualLayout>
      </c:layout>
      <c:overlay val="0"/>
      <c:txPr>
        <a:bodyPr/>
        <a:lstStyle/>
        <a:p>
          <a:pPr>
            <a:defRPr sz="1600">
              <a:solidFill>
                <a:srgbClr val="00206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2.5285870701648991E-2"/>
          <c:y val="2.1266233871087546E-3"/>
          <c:w val="0.91981895023723559"/>
          <c:h val="0.880017426362637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-6.1529219111847522E-3"/>
                  <c:y val="-2.780333420540102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srgbClr val="00206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37922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-3.076460955592436E-3"/>
                  <c:y val="1.639123862678406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srgbClr val="00206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42009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478464"/>
        <c:axId val="26480000"/>
      </c:barChart>
      <c:catAx>
        <c:axId val="26478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6480000"/>
        <c:crosses val="autoZero"/>
        <c:auto val="1"/>
        <c:lblAlgn val="ctr"/>
        <c:lblOffset val="100"/>
        <c:noMultiLvlLbl val="0"/>
      </c:catAx>
      <c:valAx>
        <c:axId val="2648000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6478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6334263538850616"/>
          <c:y val="0.93120785103495674"/>
          <c:w val="0.55977587860818168"/>
          <c:h val="6.8792148965043279E-2"/>
        </c:manualLayout>
      </c:layout>
      <c:overlay val="0"/>
      <c:txPr>
        <a:bodyPr/>
        <a:lstStyle/>
        <a:p>
          <a:pPr>
            <a:defRPr lang="ru-RU" sz="1400" b="0" i="0" u="none" strike="noStrike" kern="1200" baseline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1785681531417167E-2"/>
          <c:y val="4.3105122623813663E-2"/>
          <c:w val="0.87519416402552119"/>
          <c:h val="0.821912079034138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11341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invertIfNegative val="0"/>
          <c:dLbls>
            <c:txPr>
              <a:bodyPr/>
              <a:lstStyle/>
              <a:p>
                <a:pPr algn="ctr" rtl="0">
                  <a:defRPr lang="ru-RU" sz="1400" b="1" i="0" u="none" strike="noStrike" kern="1200" baseline="0">
                    <a:solidFill>
                      <a:srgbClr val="00206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11133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101632"/>
        <c:axId val="22714624"/>
      </c:barChart>
      <c:catAx>
        <c:axId val="90101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714624"/>
        <c:crosses val="autoZero"/>
        <c:auto val="1"/>
        <c:lblAlgn val="ctr"/>
        <c:lblOffset val="100"/>
        <c:noMultiLvlLbl val="0"/>
      </c:catAx>
      <c:valAx>
        <c:axId val="22714624"/>
        <c:scaling>
          <c:orientation val="minMax"/>
          <c:max val="15000"/>
          <c:min val="0"/>
        </c:scaling>
        <c:delete val="1"/>
        <c:axPos val="l"/>
        <c:numFmt formatCode="#,##0" sourceLinked="1"/>
        <c:majorTickMark val="out"/>
        <c:minorTickMark val="none"/>
        <c:tickLblPos val="nextTo"/>
        <c:crossAx val="90101632"/>
        <c:crosses val="autoZero"/>
        <c:crossBetween val="between"/>
        <c:majorUnit val="3000"/>
      </c:valAx>
    </c:plotArea>
    <c:legend>
      <c:legendPos val="r"/>
      <c:legendEntry>
        <c:idx val="1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90099130248141635"/>
          <c:w val="0.96920573506925778"/>
          <c:h val="9.900877205931384E-2"/>
        </c:manualLayout>
      </c:layout>
      <c:overlay val="0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39"/>
      <c:hPercent val="57"/>
      <c:rotY val="315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0551152260831954E-3"/>
          <c:y val="7.6158522075086083E-2"/>
          <c:w val="0.9052712292253241"/>
          <c:h val="0.693543062071904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5.5680552606080388E-2"/>
                  <c:y val="-2.5909896966771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1152321064351254E-2"/>
                  <c:y val="-3.75763326070227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860639403728797E-2"/>
                  <c:y val="-2.9818795626294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8827999582103983E-2"/>
                  <c:y val="-2.51111487430000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1547917457347434E-2"/>
                  <c:y val="-1.73805838117175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9993660999349848E-2"/>
                  <c:y val="-2.25470969539338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 - план</c:v>
                </c:pt>
                <c:pt idx="3">
                  <c:v>2022 год - факт</c:v>
                </c:pt>
              </c:strCache>
            </c:strRef>
          </c:cat>
          <c:val>
            <c:numRef>
              <c:f>Sheet1!$B$2:$E$2</c:f>
              <c:numCache>
                <c:formatCode>#,##0.0</c:formatCode>
                <c:ptCount val="4"/>
                <c:pt idx="0">
                  <c:v>1320337.2</c:v>
                </c:pt>
                <c:pt idx="1">
                  <c:v>1254681</c:v>
                </c:pt>
                <c:pt idx="2">
                  <c:v>1372363.8</c:v>
                </c:pt>
                <c:pt idx="3">
                  <c:v>1423588.3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8.3729435519389484E-3"/>
                  <c:y val="-5.4666540114265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62826357231662E-3"/>
                  <c:y val="-3.8654099790113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6213841690841321E-2"/>
                  <c:y val="-3.29203090014416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7.4853432794586075E-3"/>
                  <c:y val="-5.69297034865632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6140350877192866E-3"/>
                  <c:y val="-7.79076238174753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8070175438597066E-3"/>
                  <c:y val="-8.45854201446887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 - план</c:v>
                </c:pt>
                <c:pt idx="3">
                  <c:v>2022 год - факт</c:v>
                </c:pt>
              </c:strCache>
            </c:strRef>
          </c:cat>
          <c:val>
            <c:numRef>
              <c:f>Sheet1!$B$3:$E$3</c:f>
              <c:numCache>
                <c:formatCode>#,##0.0</c:formatCode>
                <c:ptCount val="4"/>
                <c:pt idx="0">
                  <c:v>1290069.2</c:v>
                </c:pt>
                <c:pt idx="1">
                  <c:v>1254172.2</c:v>
                </c:pt>
                <c:pt idx="2">
                  <c:v>1451753.7</c:v>
                </c:pt>
                <c:pt idx="3">
                  <c:v>1433246.5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Дефицит (-), профицит (+)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9919370643075113E-2"/>
                  <c:y val="-3.58248564847976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384567025770483E-2"/>
                  <c:y val="-4.33399864388632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9545793617904255E-3"/>
                  <c:y val="3.88801984059178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2856112424054334E-3"/>
                  <c:y val="1.35048027318930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7.0175438596491524E-3"/>
                  <c:y val="-2.89371174179198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4035087719299281E-3"/>
                  <c:y val="-2.89371174179198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 - план</c:v>
                </c:pt>
                <c:pt idx="3">
                  <c:v>2022 год - факт</c:v>
                </c:pt>
              </c:strCache>
            </c:strRef>
          </c:cat>
          <c:val>
            <c:numRef>
              <c:f>Sheet1!$B$4:$E$4</c:f>
              <c:numCache>
                <c:formatCode>#,##0.0</c:formatCode>
                <c:ptCount val="4"/>
                <c:pt idx="0">
                  <c:v>30268</c:v>
                </c:pt>
                <c:pt idx="1">
                  <c:v>508.8</c:v>
                </c:pt>
                <c:pt idx="2">
                  <c:v>-79389.899999999994</c:v>
                </c:pt>
                <c:pt idx="3">
                  <c:v>-9658.2000000000007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117425664"/>
        <c:axId val="117427200"/>
        <c:axId val="0"/>
      </c:bar3DChart>
      <c:catAx>
        <c:axId val="117425664"/>
        <c:scaling>
          <c:orientation val="minMax"/>
        </c:scaling>
        <c:delete val="0"/>
        <c:axPos val="b"/>
        <c:numFmt formatCode="General" sourceLinked="1"/>
        <c:majorTickMark val="out"/>
        <c:minorTickMark val="out"/>
        <c:tickLblPos val="low"/>
        <c:txPr>
          <a:bodyPr rot="0" vert="horz"/>
          <a:lstStyle/>
          <a:p>
            <a:pPr>
              <a:defRPr sz="1150" b="1">
                <a:latin typeface="Book Antiqua" pitchFamily="18" charset="0"/>
                <a:cs typeface="Times New Roman" pitchFamily="18" charset="0"/>
              </a:defRPr>
            </a:pPr>
            <a:endParaRPr lang="ru-RU"/>
          </a:p>
        </c:txPr>
        <c:crossAx val="11742720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17427200"/>
        <c:scaling>
          <c:orientation val="minMax"/>
          <c:max val="1500000"/>
          <c:min val="-250000"/>
        </c:scaling>
        <c:delete val="0"/>
        <c:axPos val="r"/>
        <c:majorGridlines/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05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7425664"/>
        <c:crosses val="max"/>
        <c:crossBetween val="between"/>
        <c:majorUnit val="250000"/>
        <c:minorUnit val="25000"/>
      </c:valAx>
      <c:spPr>
        <a:solidFill>
          <a:schemeClr val="bg2"/>
        </a:solidFill>
        <a:effectLst>
          <a:softEdge rad="635000"/>
        </a:effectLst>
      </c:spPr>
    </c:plotArea>
    <c:legend>
      <c:legendPos val="b"/>
      <c:layout>
        <c:manualLayout>
          <c:xMode val="edge"/>
          <c:yMode val="edge"/>
          <c:x val="9.0909132302137027E-2"/>
          <c:y val="0.93844929650906528"/>
          <c:w val="0.80255685396955567"/>
          <c:h val="5.9278149496755056E-2"/>
        </c:manualLayout>
      </c:layout>
      <c:overlay val="0"/>
      <c:txPr>
        <a:bodyPr/>
        <a:lstStyle/>
        <a:p>
          <a:pPr>
            <a:defRPr sz="1200" b="1" baseline="0"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21646742629975"/>
          <c:y val="3.0656528680679956E-2"/>
          <c:w val="0.86195173903711364"/>
          <c:h val="0.7070729403444776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37029778735873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8888266748789312E-3"/>
                  <c:y val="-4.87058995883776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4073555623990969E-3"/>
                  <c:y val="-4.87058995883776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9258844499192774E-3"/>
                  <c:y val="-9.7411799176755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037029778735884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3600000"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 - уточненное назначение</c:v>
                </c:pt>
                <c:pt idx="3">
                  <c:v>2022 год - факт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560178.5</c:v>
                </c:pt>
                <c:pt idx="1">
                  <c:v>578835.69999999902</c:v>
                </c:pt>
                <c:pt idx="2">
                  <c:v>536284.19999999902</c:v>
                </c:pt>
                <c:pt idx="3">
                  <c:v>597892.6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9258844499193043E-3"/>
                  <c:y val="2.4352949794188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8888266748789312E-3"/>
                  <c:y val="-7.30588493825663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4073555623990969E-3"/>
                  <c:y val="1.70470648559321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851768899838579E-2"/>
                  <c:y val="2.43529497941887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8.8888266748789312E-3"/>
                  <c:y val="-3.896471967070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3600000"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 - уточненное назначение</c:v>
                </c:pt>
                <c:pt idx="3">
                  <c:v>2022 год - факт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760158.7</c:v>
                </c:pt>
                <c:pt idx="1">
                  <c:v>675845.3</c:v>
                </c:pt>
                <c:pt idx="2">
                  <c:v>836079.6</c:v>
                </c:pt>
                <c:pt idx="3">
                  <c:v>825695.7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22514432"/>
        <c:axId val="122520320"/>
        <c:axId val="0"/>
      </c:bar3DChart>
      <c:catAx>
        <c:axId val="1225144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22520320"/>
        <c:crosses val="autoZero"/>
        <c:auto val="1"/>
        <c:lblAlgn val="ctr"/>
        <c:lblOffset val="100"/>
        <c:noMultiLvlLbl val="0"/>
      </c:catAx>
      <c:valAx>
        <c:axId val="12252032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225144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1523290592308483"/>
          <c:y val="0.87571155675944012"/>
          <c:w val="0.61736085836669563"/>
          <c:h val="0.1034743413869371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spPr>
    <a:solidFill>
      <a:schemeClr val="accent2">
        <a:lumMod val="20000"/>
        <a:lumOff val="80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745583582967046E-2"/>
          <c:y val="5.0753039153127531E-2"/>
          <c:w val="0.81775455639855599"/>
          <c:h val="0.72067646721968681"/>
        </c:manualLayout>
      </c:layout>
      <c:ofPieChart>
        <c:ofPieType val="pie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1"/>
            <c:bubble3D val="0"/>
            <c:explosion val="5"/>
          </c:dPt>
          <c:dPt>
            <c:idx val="10"/>
            <c:bubble3D val="0"/>
            <c:explosion val="4"/>
          </c:dPt>
          <c:dLbls>
            <c:dLbl>
              <c:idx val="1"/>
              <c:layout>
                <c:manualLayout>
                  <c:x val="4.1188629767537351E-2"/>
                  <c:y val="-8.6550418036944379E-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8.7673927041630496E-3"/>
                  <c:y val="7.0174372944583632E-2"/>
                </c:manualLayout>
              </c:layout>
              <c:numFmt formatCode="0.00%" sourceLinked="0"/>
              <c:spPr/>
              <c:txPr>
                <a:bodyPr/>
                <a:lstStyle/>
                <a:p>
                  <a:pPr>
                    <a:defRPr sz="1100"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0.10334800806293568"/>
                  <c:y val="-6.3577815409283506E-2"/>
                </c:manualLayout>
              </c:layout>
              <c:numFmt formatCode="0.00%" sourceLinked="0"/>
              <c:spPr/>
              <c:txPr>
                <a:bodyPr/>
                <a:lstStyle/>
                <a:p>
                  <a:pPr>
                    <a:defRPr sz="1100"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0.10150532629692882"/>
                  <c:y val="0.17126957247337171"/>
                </c:manualLayout>
              </c:layout>
              <c:numFmt formatCode="0.00%" sourceLinked="0"/>
              <c:spPr/>
              <c:txPr>
                <a:bodyPr/>
                <a:lstStyle/>
                <a:p>
                  <a:pPr>
                    <a:defRPr sz="1100"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4.7348866616273425E-2"/>
                  <c:y val="3.2924090708290395E-2"/>
                </c:manualLayout>
              </c:layout>
              <c:numFmt formatCode="0.00%" sourceLinked="0"/>
              <c:spPr/>
              <c:txPr>
                <a:bodyPr/>
                <a:lstStyle/>
                <a:p>
                  <a:pPr>
                    <a:defRPr sz="1100"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-0.20773572888378733"/>
                  <c:y val="-3.3872036518922122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Безвозмездные поступления от других бюджетов
824 446,9
57,91%</a:t>
                    </a:r>
                    <a:endParaRPr lang="ru-RU" sz="120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numFmt formatCode="0.00%" sourceLinked="0"/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</c:dLbls>
          <c:cat>
            <c:strRef>
              <c:f>Лист1!$A$2:$A$11</c:f>
              <c:strCache>
                <c:ptCount val="10"/>
                <c:pt idx="0">
                  <c:v>Прочие безвозмездные поступления</c:v>
                </c:pt>
                <c:pt idx="1">
                  <c:v>Налоговые и неналоговые доходы</c:v>
                </c:pt>
                <c:pt idx="6">
                  <c:v>Дотации (на сбалансированность бюджета и стимулирование к повышению эффективности бюджетных расходов)</c:v>
                </c:pt>
                <c:pt idx="7">
                  <c:v>Субсидии</c:v>
                </c:pt>
                <c:pt idx="8">
                  <c:v>Суввенции</c:v>
                </c:pt>
                <c:pt idx="9">
                  <c:v>Иные межбюджетные трансферты</c:v>
                </c:pt>
              </c:strCache>
            </c:strRef>
          </c:cat>
          <c:val>
            <c:numRef>
              <c:f>Лист1!$B$2:$B$11</c:f>
              <c:numCache>
                <c:formatCode>#,##0.0</c:formatCode>
                <c:ptCount val="10"/>
                <c:pt idx="0">
                  <c:v>1248.8</c:v>
                </c:pt>
                <c:pt idx="1">
                  <c:v>597892.6</c:v>
                </c:pt>
                <c:pt idx="6">
                  <c:v>28584.1</c:v>
                </c:pt>
                <c:pt idx="7">
                  <c:v>207327.6</c:v>
                </c:pt>
                <c:pt idx="8">
                  <c:v>479949.2</c:v>
                </c:pt>
                <c:pt idx="9">
                  <c:v>108586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 val="100"/>
        <c:secondPieSize val="75"/>
        <c:serLines/>
      </c:ofPieChart>
    </c:plotArea>
    <c:plotVisOnly val="1"/>
    <c:dispBlanksAs val="gap"/>
    <c:showDLblsOverMax val="0"/>
  </c:chart>
  <c:spPr>
    <a:solidFill>
      <a:schemeClr val="accent2">
        <a:lumMod val="20000"/>
        <a:lumOff val="80000"/>
      </a:schemeClr>
    </a:solidFill>
    <a:effectLst>
      <a:glow rad="101600">
        <a:schemeClr val="accent2">
          <a:lumMod val="20000"/>
          <a:lumOff val="80000"/>
          <a:alpha val="60000"/>
        </a:schemeClr>
      </a:glow>
      <a:softEdge rad="317500"/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jpe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jpe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3506CA-55AA-4F94-8FF2-6047B47D146A}" type="doc">
      <dgm:prSet loTypeId="urn:microsoft.com/office/officeart/2005/8/layout/h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D1C6825-2D62-4CBC-9B3A-D05179171B71}">
      <dgm:prSet phldrT="[Текст]" custT="1"/>
      <dgm:spPr>
        <a:solidFill>
          <a:srgbClr val="666699"/>
        </a:solidFill>
        <a:effectLst>
          <a:softEdge rad="127000"/>
        </a:effectLst>
      </dgm:spPr>
      <dgm:t>
        <a:bodyPr/>
        <a:lstStyle/>
        <a:p>
          <a:pPr algn="ctr"/>
          <a:r>
            <a:rPr lang="ru-RU" sz="1300" i="1" dirty="0" smtClean="0">
              <a:latin typeface="Book Antiqua" pitchFamily="18" charset="0"/>
            </a:rPr>
            <a:t>Прогнозных расчетов, представленных главными администраторами доходов бюджета города Ржева в соответствии с утвержденными методиками прогнозирования доходов</a:t>
          </a:r>
          <a:endParaRPr lang="ru-RU" sz="1300" dirty="0">
            <a:latin typeface="Book Antiqua" pitchFamily="18" charset="0"/>
          </a:endParaRPr>
        </a:p>
      </dgm:t>
    </dgm:pt>
    <dgm:pt modelId="{7486EDBE-667E-4A2B-9729-668A965488A7}" type="parTrans" cxnId="{5278F3C1-4274-40B5-98E8-27E3D35D223B}">
      <dgm:prSet/>
      <dgm:spPr/>
      <dgm:t>
        <a:bodyPr/>
        <a:lstStyle/>
        <a:p>
          <a:endParaRPr lang="ru-RU"/>
        </a:p>
      </dgm:t>
    </dgm:pt>
    <dgm:pt modelId="{2C7E2121-9F32-43CB-9AA8-D3EC0F22BB8F}" type="sibTrans" cxnId="{5278F3C1-4274-40B5-98E8-27E3D35D223B}">
      <dgm:prSet/>
      <dgm:spPr/>
      <dgm:t>
        <a:bodyPr/>
        <a:lstStyle/>
        <a:p>
          <a:endParaRPr lang="ru-RU"/>
        </a:p>
      </dgm:t>
    </dgm:pt>
    <dgm:pt modelId="{BBF8D7A7-BABD-4FAB-AB80-5663AC693C09}">
      <dgm:prSet phldrT="[Текст]" custT="1"/>
      <dgm:spPr>
        <a:solidFill>
          <a:srgbClr val="666699"/>
        </a:solidFill>
        <a:effectLst>
          <a:softEdge rad="127000"/>
        </a:effectLst>
      </dgm:spPr>
      <dgm:t>
        <a:bodyPr/>
        <a:lstStyle/>
        <a:p>
          <a:pPr algn="ctr"/>
          <a:r>
            <a:rPr lang="ru-RU" sz="1300" i="1" dirty="0" smtClean="0">
              <a:latin typeface="Book Antiqua" pitchFamily="18" charset="0"/>
            </a:rPr>
            <a:t>Показателей статистической и налоговой отчетности по городу Ржеву</a:t>
          </a:r>
          <a:endParaRPr lang="ru-RU" sz="1300" i="1" dirty="0">
            <a:latin typeface="Book Antiqua" pitchFamily="18" charset="0"/>
          </a:endParaRPr>
        </a:p>
      </dgm:t>
    </dgm:pt>
    <dgm:pt modelId="{B35C655C-718A-445A-A852-018549D73FC1}" type="parTrans" cxnId="{C58198DC-7B72-44FC-B533-3F8185F7D652}">
      <dgm:prSet/>
      <dgm:spPr/>
      <dgm:t>
        <a:bodyPr/>
        <a:lstStyle/>
        <a:p>
          <a:endParaRPr lang="ru-RU"/>
        </a:p>
      </dgm:t>
    </dgm:pt>
    <dgm:pt modelId="{38D1E789-FCFC-4B0F-AF75-9DD1B98D93A2}" type="sibTrans" cxnId="{C58198DC-7B72-44FC-B533-3F8185F7D652}">
      <dgm:prSet/>
      <dgm:spPr/>
      <dgm:t>
        <a:bodyPr/>
        <a:lstStyle/>
        <a:p>
          <a:endParaRPr lang="ru-RU"/>
        </a:p>
      </dgm:t>
    </dgm:pt>
    <dgm:pt modelId="{2E329F1D-63ED-41ED-8B73-086E62E7EAB3}">
      <dgm:prSet phldrT="[Текст]" phldr="1"/>
      <dgm:spPr/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7FDFD1F0-F63C-4677-BA11-001A5CC9261A}" type="sibTrans" cxnId="{157027B9-35F4-4A7D-8228-DE96C150F71F}">
      <dgm:prSet/>
      <dgm:spPr/>
      <dgm:t>
        <a:bodyPr/>
        <a:lstStyle/>
        <a:p>
          <a:endParaRPr lang="ru-RU"/>
        </a:p>
      </dgm:t>
    </dgm:pt>
    <dgm:pt modelId="{D15C4991-95C7-40BB-9DD4-82C9E70B33C9}" type="parTrans" cxnId="{157027B9-35F4-4A7D-8228-DE96C150F71F}">
      <dgm:prSet/>
      <dgm:spPr/>
      <dgm:t>
        <a:bodyPr/>
        <a:lstStyle/>
        <a:p>
          <a:endParaRPr lang="ru-RU"/>
        </a:p>
      </dgm:t>
    </dgm:pt>
    <dgm:pt modelId="{94569AF3-58ED-4C0C-86B8-9986F8EC80DD}">
      <dgm:prSet phldrT="[Текст]" custT="1"/>
      <dgm:spPr>
        <a:solidFill>
          <a:srgbClr val="666699"/>
        </a:solidFill>
        <a:effectLst>
          <a:softEdge rad="127000"/>
        </a:effectLst>
      </dgm:spPr>
      <dgm:t>
        <a:bodyPr/>
        <a:lstStyle/>
        <a:p>
          <a:pPr algn="ctr"/>
          <a:r>
            <a:rPr lang="ru-RU" sz="1300" i="1" dirty="0" smtClean="0">
              <a:latin typeface="Book Antiqua" pitchFamily="18" charset="0"/>
            </a:rPr>
            <a:t>Показателей прогноза социально-экономического развития города Ржева</a:t>
          </a:r>
          <a:endParaRPr lang="ru-RU" sz="1300" i="1" dirty="0">
            <a:latin typeface="Book Antiqua" pitchFamily="18" charset="0"/>
          </a:endParaRPr>
        </a:p>
      </dgm:t>
    </dgm:pt>
    <dgm:pt modelId="{AC542466-57AE-4ED0-B8F7-9E924D417CC4}" type="sibTrans" cxnId="{A4E195F0-C333-4B75-83A1-8789BAD5AB4E}">
      <dgm:prSet/>
      <dgm:spPr/>
      <dgm:t>
        <a:bodyPr/>
        <a:lstStyle/>
        <a:p>
          <a:endParaRPr lang="ru-RU"/>
        </a:p>
      </dgm:t>
    </dgm:pt>
    <dgm:pt modelId="{36D18B9A-1E89-48A0-990E-33D80A823153}" type="parTrans" cxnId="{A4E195F0-C333-4B75-83A1-8789BAD5AB4E}">
      <dgm:prSet/>
      <dgm:spPr/>
      <dgm:t>
        <a:bodyPr/>
        <a:lstStyle/>
        <a:p>
          <a:endParaRPr lang="ru-RU"/>
        </a:p>
      </dgm:t>
    </dgm:pt>
    <dgm:pt modelId="{05BB246E-4532-42F2-8F1F-5B696B2993F0}">
      <dgm:prSet phldrT="[Текст]" phldr="1"/>
      <dgm:spPr/>
      <dgm:t>
        <a:bodyPr/>
        <a:lstStyle/>
        <a:p>
          <a:endParaRPr lang="ru-RU" baseline="0" dirty="0">
            <a:solidFill>
              <a:schemeClr val="bg2"/>
            </a:solidFill>
          </a:endParaRPr>
        </a:p>
      </dgm:t>
    </dgm:pt>
    <dgm:pt modelId="{2463E171-4617-4B3D-8630-9AAD9AE1F59B}" type="sibTrans" cxnId="{66BBDFF2-D39E-46F2-9630-76E1B22A0B7F}">
      <dgm:prSet/>
      <dgm:spPr/>
      <dgm:t>
        <a:bodyPr/>
        <a:lstStyle/>
        <a:p>
          <a:endParaRPr lang="ru-RU"/>
        </a:p>
      </dgm:t>
    </dgm:pt>
    <dgm:pt modelId="{1D8EDD4B-AE13-4C80-8B7F-496A160FDB97}" type="parTrans" cxnId="{66BBDFF2-D39E-46F2-9630-76E1B22A0B7F}">
      <dgm:prSet/>
      <dgm:spPr/>
      <dgm:t>
        <a:bodyPr/>
        <a:lstStyle/>
        <a:p>
          <a:endParaRPr lang="ru-RU"/>
        </a:p>
      </dgm:t>
    </dgm:pt>
    <dgm:pt modelId="{A2588765-C6DB-42B0-9847-411CAFE5BE7E}">
      <dgm:prSet phldrT="[Текст]" phldr="1"/>
      <dgm:spPr/>
      <dgm:t>
        <a:bodyPr/>
        <a:lstStyle/>
        <a:p>
          <a:endParaRPr lang="ru-RU" dirty="0">
            <a:solidFill>
              <a:schemeClr val="bg2"/>
            </a:solidFill>
          </a:endParaRPr>
        </a:p>
      </dgm:t>
    </dgm:pt>
    <dgm:pt modelId="{A766F189-8F69-478E-B0EC-F3BF774B6F51}" type="sibTrans" cxnId="{1F16C52F-7EC8-4E83-B220-640676EE79F8}">
      <dgm:prSet/>
      <dgm:spPr/>
      <dgm:t>
        <a:bodyPr/>
        <a:lstStyle/>
        <a:p>
          <a:endParaRPr lang="ru-RU"/>
        </a:p>
      </dgm:t>
    </dgm:pt>
    <dgm:pt modelId="{5E44DC0A-E6BE-47B7-AEDF-29D22B92D367}" type="parTrans" cxnId="{1F16C52F-7EC8-4E83-B220-640676EE79F8}">
      <dgm:prSet/>
      <dgm:spPr/>
      <dgm:t>
        <a:bodyPr/>
        <a:lstStyle/>
        <a:p>
          <a:endParaRPr lang="ru-RU"/>
        </a:p>
      </dgm:t>
    </dgm:pt>
    <dgm:pt modelId="{5A76C775-36DE-4F85-8D0E-BE6F8FA4C203}" type="pres">
      <dgm:prSet presAssocID="{E73506CA-55AA-4F94-8FF2-6047B47D146A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7C4A3EF-D11A-460C-B354-BD3C9B47718C}" type="pres">
      <dgm:prSet presAssocID="{05BB246E-4532-42F2-8F1F-5B696B2993F0}" presName="compositeNode" presStyleCnt="0">
        <dgm:presLayoutVars>
          <dgm:bulletEnabled val="1"/>
        </dgm:presLayoutVars>
      </dgm:prSet>
      <dgm:spPr/>
    </dgm:pt>
    <dgm:pt modelId="{B24350FE-5A72-45F4-A82C-2D51E1AD98D6}" type="pres">
      <dgm:prSet presAssocID="{05BB246E-4532-42F2-8F1F-5B696B2993F0}" presName="image" presStyleLbl="fgImgPlace1" presStyleIdx="0" presStyleCnt="3" custScaleX="622572" custScaleY="386689" custLinFactY="111002" custLinFactNeighborX="78215" custLinFactNeighborY="200000"/>
      <dgm:spPr>
        <a:blipFill rotWithShape="0">
          <a:blip xmlns:r="http://schemas.openxmlformats.org/officeDocument/2006/relationships" r:embed="rId1"/>
          <a:stretch>
            <a:fillRect/>
          </a:stretch>
        </a:blipFill>
        <a:effectLst>
          <a:softEdge rad="63500"/>
        </a:effectLst>
      </dgm:spPr>
      <dgm:t>
        <a:bodyPr/>
        <a:lstStyle/>
        <a:p>
          <a:endParaRPr lang="ru-RU"/>
        </a:p>
      </dgm:t>
    </dgm:pt>
    <dgm:pt modelId="{74082037-4968-41A3-92A1-2EEBCE503587}" type="pres">
      <dgm:prSet presAssocID="{05BB246E-4532-42F2-8F1F-5B696B2993F0}" presName="childNode" presStyleLbl="node1" presStyleIdx="0" presStyleCnt="3" custScaleX="304048" custScaleY="40142" custLinFactNeighborX="-32724" custLinFactNeighborY="298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022EB5-9500-40FB-8883-6C455DB1E579}" type="pres">
      <dgm:prSet presAssocID="{05BB246E-4532-42F2-8F1F-5B696B2993F0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B2749E-936E-4BC8-908D-11E5ED766A3D}" type="pres">
      <dgm:prSet presAssocID="{2463E171-4617-4B3D-8630-9AAD9AE1F59B}" presName="sibTrans" presStyleCnt="0"/>
      <dgm:spPr/>
    </dgm:pt>
    <dgm:pt modelId="{ED4091C4-80EE-470A-92B7-0197FA583BE6}" type="pres">
      <dgm:prSet presAssocID="{2E329F1D-63ED-41ED-8B73-086E62E7EAB3}" presName="compositeNode" presStyleCnt="0">
        <dgm:presLayoutVars>
          <dgm:bulletEnabled val="1"/>
        </dgm:presLayoutVars>
      </dgm:prSet>
      <dgm:spPr/>
    </dgm:pt>
    <dgm:pt modelId="{C902FB57-6412-4557-96BC-C5D5B83C269A}" type="pres">
      <dgm:prSet presAssocID="{2E329F1D-63ED-41ED-8B73-086E62E7EAB3}" presName="image" presStyleLbl="fgImgPlace1" presStyleIdx="1" presStyleCnt="3" custScaleX="657362" custScaleY="369534" custLinFactNeighborX="71175" custLinFactNeighborY="4443"/>
      <dgm:spPr>
        <a:blipFill rotWithShape="0">
          <a:blip xmlns:r="http://schemas.openxmlformats.org/officeDocument/2006/relationships" r:embed="rId2"/>
          <a:stretch>
            <a:fillRect/>
          </a:stretch>
        </a:blipFill>
        <a:effectLst>
          <a:softEdge rad="63500"/>
        </a:effectLst>
      </dgm:spPr>
      <dgm:t>
        <a:bodyPr/>
        <a:lstStyle/>
        <a:p>
          <a:endParaRPr lang="ru-RU"/>
        </a:p>
      </dgm:t>
    </dgm:pt>
    <dgm:pt modelId="{964B5E04-9B5F-4DE5-BD4E-DD691C3763AC}" type="pres">
      <dgm:prSet presAssocID="{2E329F1D-63ED-41ED-8B73-086E62E7EAB3}" presName="childNode" presStyleLbl="node1" presStyleIdx="1" presStyleCnt="3" custScaleX="398303" custScaleY="63519" custLinFactNeighborX="-6644" custLinFactNeighborY="-22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83E067-6174-4575-A1AF-BA6327834883}" type="pres">
      <dgm:prSet presAssocID="{2E329F1D-63ED-41ED-8B73-086E62E7EAB3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DF905-C117-447A-B8E7-5C0D48810D89}" type="pres">
      <dgm:prSet presAssocID="{7FDFD1F0-F63C-4677-BA11-001A5CC9261A}" presName="sibTrans" presStyleCnt="0"/>
      <dgm:spPr/>
    </dgm:pt>
    <dgm:pt modelId="{69EC602B-7F80-4D0B-AA10-25DDE40DEE42}" type="pres">
      <dgm:prSet presAssocID="{A2588765-C6DB-42B0-9847-411CAFE5BE7E}" presName="compositeNode" presStyleCnt="0">
        <dgm:presLayoutVars>
          <dgm:bulletEnabled val="1"/>
        </dgm:presLayoutVars>
      </dgm:prSet>
      <dgm:spPr/>
    </dgm:pt>
    <dgm:pt modelId="{A945D726-7704-49A4-BC74-5D2F2E6A588F}" type="pres">
      <dgm:prSet presAssocID="{A2588765-C6DB-42B0-9847-411CAFE5BE7E}" presName="image" presStyleLbl="fgImgPlace1" presStyleIdx="2" presStyleCnt="3" custScaleX="563799" custScaleY="381459" custLinFactX="100000" custLinFactY="129253" custLinFactNeighborX="139317" custLinFactNeighborY="200000"/>
      <dgm:spPr>
        <a:blipFill rotWithShape="0">
          <a:blip xmlns:r="http://schemas.openxmlformats.org/officeDocument/2006/relationships" r:embed="rId3"/>
          <a:stretch>
            <a:fillRect/>
          </a:stretch>
        </a:blipFill>
        <a:effectLst>
          <a:softEdge rad="63500"/>
        </a:effectLst>
      </dgm:spPr>
      <dgm:t>
        <a:bodyPr/>
        <a:lstStyle/>
        <a:p>
          <a:endParaRPr lang="ru-RU"/>
        </a:p>
      </dgm:t>
    </dgm:pt>
    <dgm:pt modelId="{3199D181-4BD3-413D-AFC7-D330995A431C}" type="pres">
      <dgm:prSet presAssocID="{A2588765-C6DB-42B0-9847-411CAFE5BE7E}" presName="childNode" presStyleLbl="node1" presStyleIdx="2" presStyleCnt="3" custScaleX="280004" custScaleY="47381" custLinFactNeighborX="44642" custLinFactNeighborY="373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40A569-7096-433A-B6C3-0FDC6CE855C3}" type="pres">
      <dgm:prSet presAssocID="{A2588765-C6DB-42B0-9847-411CAFE5BE7E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61BBE2-EDEC-423C-8090-3BDCE7D217A1}" type="presOf" srcId="{94569AF3-58ED-4C0C-86B8-9986F8EC80DD}" destId="{74082037-4968-41A3-92A1-2EEBCE503587}" srcOrd="0" destOrd="0" presId="urn:microsoft.com/office/officeart/2005/8/layout/hList2#1"/>
    <dgm:cxn modelId="{B491E2F9-B47C-4844-A1B9-3C332B92BF5A}" type="presOf" srcId="{05BB246E-4532-42F2-8F1F-5B696B2993F0}" destId="{4A022EB5-9500-40FB-8883-6C455DB1E579}" srcOrd="0" destOrd="0" presId="urn:microsoft.com/office/officeart/2005/8/layout/hList2#1"/>
    <dgm:cxn modelId="{157027B9-35F4-4A7D-8228-DE96C150F71F}" srcId="{E73506CA-55AA-4F94-8FF2-6047B47D146A}" destId="{2E329F1D-63ED-41ED-8B73-086E62E7EAB3}" srcOrd="1" destOrd="0" parTransId="{D15C4991-95C7-40BB-9DD4-82C9E70B33C9}" sibTransId="{7FDFD1F0-F63C-4677-BA11-001A5CC9261A}"/>
    <dgm:cxn modelId="{E5B5AA43-F952-4EBB-939B-45E5745696E3}" type="presOf" srcId="{BBF8D7A7-BABD-4FAB-AB80-5663AC693C09}" destId="{3199D181-4BD3-413D-AFC7-D330995A431C}" srcOrd="0" destOrd="0" presId="urn:microsoft.com/office/officeart/2005/8/layout/hList2#1"/>
    <dgm:cxn modelId="{3B428198-F823-435B-B1AB-1A66F6842618}" type="presOf" srcId="{E73506CA-55AA-4F94-8FF2-6047B47D146A}" destId="{5A76C775-36DE-4F85-8D0E-BE6F8FA4C203}" srcOrd="0" destOrd="0" presId="urn:microsoft.com/office/officeart/2005/8/layout/hList2#1"/>
    <dgm:cxn modelId="{A4E195F0-C333-4B75-83A1-8789BAD5AB4E}" srcId="{05BB246E-4532-42F2-8F1F-5B696B2993F0}" destId="{94569AF3-58ED-4C0C-86B8-9986F8EC80DD}" srcOrd="0" destOrd="0" parTransId="{36D18B9A-1E89-48A0-990E-33D80A823153}" sibTransId="{AC542466-57AE-4ED0-B8F7-9E924D417CC4}"/>
    <dgm:cxn modelId="{66BBDFF2-D39E-46F2-9630-76E1B22A0B7F}" srcId="{E73506CA-55AA-4F94-8FF2-6047B47D146A}" destId="{05BB246E-4532-42F2-8F1F-5B696B2993F0}" srcOrd="0" destOrd="0" parTransId="{1D8EDD4B-AE13-4C80-8B7F-496A160FDB97}" sibTransId="{2463E171-4617-4B3D-8630-9AAD9AE1F59B}"/>
    <dgm:cxn modelId="{1F16C52F-7EC8-4E83-B220-640676EE79F8}" srcId="{E73506CA-55AA-4F94-8FF2-6047B47D146A}" destId="{A2588765-C6DB-42B0-9847-411CAFE5BE7E}" srcOrd="2" destOrd="0" parTransId="{5E44DC0A-E6BE-47B7-AEDF-29D22B92D367}" sibTransId="{A766F189-8F69-478E-B0EC-F3BF774B6F51}"/>
    <dgm:cxn modelId="{59834B14-1DAB-41A6-AA85-62C76D8E6009}" type="presOf" srcId="{2E329F1D-63ED-41ED-8B73-086E62E7EAB3}" destId="{5683E067-6174-4575-A1AF-BA6327834883}" srcOrd="0" destOrd="0" presId="urn:microsoft.com/office/officeart/2005/8/layout/hList2#1"/>
    <dgm:cxn modelId="{7A887AF9-5B75-4458-983B-6CA2DAF31A0A}" type="presOf" srcId="{A2588765-C6DB-42B0-9847-411CAFE5BE7E}" destId="{9440A569-7096-433A-B6C3-0FDC6CE855C3}" srcOrd="0" destOrd="0" presId="urn:microsoft.com/office/officeart/2005/8/layout/hList2#1"/>
    <dgm:cxn modelId="{C58198DC-7B72-44FC-B533-3F8185F7D652}" srcId="{A2588765-C6DB-42B0-9847-411CAFE5BE7E}" destId="{BBF8D7A7-BABD-4FAB-AB80-5663AC693C09}" srcOrd="0" destOrd="0" parTransId="{B35C655C-718A-445A-A852-018549D73FC1}" sibTransId="{38D1E789-FCFC-4B0F-AF75-9DD1B98D93A2}"/>
    <dgm:cxn modelId="{5278F3C1-4274-40B5-98E8-27E3D35D223B}" srcId="{2E329F1D-63ED-41ED-8B73-086E62E7EAB3}" destId="{0D1C6825-2D62-4CBC-9B3A-D05179171B71}" srcOrd="0" destOrd="0" parTransId="{7486EDBE-667E-4A2B-9729-668A965488A7}" sibTransId="{2C7E2121-9F32-43CB-9AA8-D3EC0F22BB8F}"/>
    <dgm:cxn modelId="{E3BEFB85-F55A-42B4-A8B7-543236BB84C0}" type="presOf" srcId="{0D1C6825-2D62-4CBC-9B3A-D05179171B71}" destId="{964B5E04-9B5F-4DE5-BD4E-DD691C3763AC}" srcOrd="0" destOrd="0" presId="urn:microsoft.com/office/officeart/2005/8/layout/hList2#1"/>
    <dgm:cxn modelId="{2B4C42DF-8D7F-4E3F-88C9-C6347D18A1BF}" type="presParOf" srcId="{5A76C775-36DE-4F85-8D0E-BE6F8FA4C203}" destId="{97C4A3EF-D11A-460C-B354-BD3C9B47718C}" srcOrd="0" destOrd="0" presId="urn:microsoft.com/office/officeart/2005/8/layout/hList2#1"/>
    <dgm:cxn modelId="{9ABDDD64-8979-4CF9-B50F-8207F44B358B}" type="presParOf" srcId="{97C4A3EF-D11A-460C-B354-BD3C9B47718C}" destId="{B24350FE-5A72-45F4-A82C-2D51E1AD98D6}" srcOrd="0" destOrd="0" presId="urn:microsoft.com/office/officeart/2005/8/layout/hList2#1"/>
    <dgm:cxn modelId="{BDE4B61F-79EA-4A4C-BE58-784582F7BA4C}" type="presParOf" srcId="{97C4A3EF-D11A-460C-B354-BD3C9B47718C}" destId="{74082037-4968-41A3-92A1-2EEBCE503587}" srcOrd="1" destOrd="0" presId="urn:microsoft.com/office/officeart/2005/8/layout/hList2#1"/>
    <dgm:cxn modelId="{7D4B2F8E-9A85-475F-BCF5-5A46E2922957}" type="presParOf" srcId="{97C4A3EF-D11A-460C-B354-BD3C9B47718C}" destId="{4A022EB5-9500-40FB-8883-6C455DB1E579}" srcOrd="2" destOrd="0" presId="urn:microsoft.com/office/officeart/2005/8/layout/hList2#1"/>
    <dgm:cxn modelId="{5B0401D7-252F-4317-8713-E16088149C51}" type="presParOf" srcId="{5A76C775-36DE-4F85-8D0E-BE6F8FA4C203}" destId="{6FB2749E-936E-4BC8-908D-11E5ED766A3D}" srcOrd="1" destOrd="0" presId="urn:microsoft.com/office/officeart/2005/8/layout/hList2#1"/>
    <dgm:cxn modelId="{27D3B128-D8A2-4DAA-B263-FC43CE29E8B3}" type="presParOf" srcId="{5A76C775-36DE-4F85-8D0E-BE6F8FA4C203}" destId="{ED4091C4-80EE-470A-92B7-0197FA583BE6}" srcOrd="2" destOrd="0" presId="urn:microsoft.com/office/officeart/2005/8/layout/hList2#1"/>
    <dgm:cxn modelId="{586E12AC-689D-4E98-96C8-69988EE65483}" type="presParOf" srcId="{ED4091C4-80EE-470A-92B7-0197FA583BE6}" destId="{C902FB57-6412-4557-96BC-C5D5B83C269A}" srcOrd="0" destOrd="0" presId="urn:microsoft.com/office/officeart/2005/8/layout/hList2#1"/>
    <dgm:cxn modelId="{1AE766FF-820F-41C2-8561-490063460B27}" type="presParOf" srcId="{ED4091C4-80EE-470A-92B7-0197FA583BE6}" destId="{964B5E04-9B5F-4DE5-BD4E-DD691C3763AC}" srcOrd="1" destOrd="0" presId="urn:microsoft.com/office/officeart/2005/8/layout/hList2#1"/>
    <dgm:cxn modelId="{0D2CBF1A-723F-4F61-92C5-5E359C5BF183}" type="presParOf" srcId="{ED4091C4-80EE-470A-92B7-0197FA583BE6}" destId="{5683E067-6174-4575-A1AF-BA6327834883}" srcOrd="2" destOrd="0" presId="urn:microsoft.com/office/officeart/2005/8/layout/hList2#1"/>
    <dgm:cxn modelId="{DE59F56F-0B61-4424-B4A5-4B21C785224C}" type="presParOf" srcId="{5A76C775-36DE-4F85-8D0E-BE6F8FA4C203}" destId="{7FDDF905-C117-447A-B8E7-5C0D48810D89}" srcOrd="3" destOrd="0" presId="urn:microsoft.com/office/officeart/2005/8/layout/hList2#1"/>
    <dgm:cxn modelId="{28F9E196-A47F-4B31-9298-7A3C498AB5D4}" type="presParOf" srcId="{5A76C775-36DE-4F85-8D0E-BE6F8FA4C203}" destId="{69EC602B-7F80-4D0B-AA10-25DDE40DEE42}" srcOrd="4" destOrd="0" presId="urn:microsoft.com/office/officeart/2005/8/layout/hList2#1"/>
    <dgm:cxn modelId="{5BD4D89F-543F-4599-9690-A5DD9319E517}" type="presParOf" srcId="{69EC602B-7F80-4D0B-AA10-25DDE40DEE42}" destId="{A945D726-7704-49A4-BC74-5D2F2E6A588F}" srcOrd="0" destOrd="0" presId="urn:microsoft.com/office/officeart/2005/8/layout/hList2#1"/>
    <dgm:cxn modelId="{56510326-8EDF-4A1B-BE06-BE8E2A33FE10}" type="presParOf" srcId="{69EC602B-7F80-4D0B-AA10-25DDE40DEE42}" destId="{3199D181-4BD3-413D-AFC7-D330995A431C}" srcOrd="1" destOrd="0" presId="urn:microsoft.com/office/officeart/2005/8/layout/hList2#1"/>
    <dgm:cxn modelId="{96E7B859-1355-4AE5-AB6D-979CE8E85CF6}" type="presParOf" srcId="{69EC602B-7F80-4D0B-AA10-25DDE40DEE42}" destId="{9440A569-7096-433A-B6C3-0FDC6CE855C3}" srcOrd="2" destOrd="0" presId="urn:microsoft.com/office/officeart/2005/8/layout/hList2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9C3E1E0-D7B5-43E6-8624-641AFCD72482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96AF4770-C9F8-4F71-B84E-7DC8AD85C6C0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000" b="1" cap="all" spc="0" dirty="0" smtClean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Исполнение полномочий и обеспечение деятельности комиссий по делам несовершеннолетних:</a:t>
          </a:r>
        </a:p>
        <a:p>
          <a:r>
            <a:rPr lang="ru-RU" sz="1000" b="1" i="1" cap="all" spc="0" dirty="0" smtClean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– 702,0 тыс. руб. </a:t>
          </a:r>
          <a:r>
            <a:rPr lang="ru-RU" sz="1000" b="1" i="1" cap="all" spc="0" dirty="0" smtClean="0">
              <a:ln w="9000" cmpd="sng">
                <a:noFill/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(100%) </a:t>
          </a:r>
        </a:p>
      </dgm:t>
    </dgm:pt>
    <dgm:pt modelId="{C6750360-1E26-4349-A9D7-F655EB4EFE06}" type="parTrans" cxnId="{25F6B19F-D5F1-4747-8391-B3D39892C9CC}">
      <dgm:prSet/>
      <dgm:spPr/>
      <dgm:t>
        <a:bodyPr/>
        <a:lstStyle/>
        <a:p>
          <a:endParaRPr lang="ru-RU"/>
        </a:p>
      </dgm:t>
    </dgm:pt>
    <dgm:pt modelId="{46917B3E-06C6-4647-B736-D7200D84C559}" type="sibTrans" cxnId="{25F6B19F-D5F1-4747-8391-B3D39892C9CC}">
      <dgm:prSet/>
      <dgm:spPr/>
      <dgm:t>
        <a:bodyPr/>
        <a:lstStyle/>
        <a:p>
          <a:endParaRPr lang="ru-RU"/>
        </a:p>
      </dgm:t>
    </dgm:pt>
    <dgm:pt modelId="{38D1A383-1998-41C8-8F92-4354BE64A449}" type="pres">
      <dgm:prSet presAssocID="{59C3E1E0-D7B5-43E6-8624-641AFCD72482}" presName="linearFlow" presStyleCnt="0">
        <dgm:presLayoutVars>
          <dgm:dir/>
          <dgm:resizeHandles val="exact"/>
        </dgm:presLayoutVars>
      </dgm:prSet>
      <dgm:spPr/>
    </dgm:pt>
    <dgm:pt modelId="{970EDD04-AEEB-4596-A090-5374192EE6DC}" type="pres">
      <dgm:prSet presAssocID="{96AF4770-C9F8-4F71-B84E-7DC8AD85C6C0}" presName="composite" presStyleCnt="0"/>
      <dgm:spPr/>
    </dgm:pt>
    <dgm:pt modelId="{4A09437C-5787-411C-B22F-4262A302E0E9}" type="pres">
      <dgm:prSet presAssocID="{96AF4770-C9F8-4F71-B84E-7DC8AD85C6C0}" presName="imgShp" presStyleLbl="fgImgPlace1" presStyleIdx="0" presStyleCnt="1" custScaleX="119391" custScaleY="107411" custLinFactNeighborX="-21251" custLinFactNeighborY="23359"/>
      <dgm:spPr>
        <a:blipFill rotWithShape="0">
          <a:blip xmlns:r="http://schemas.openxmlformats.org/officeDocument/2006/relationships" r:embed="rId1">
            <a:lum bright="17000"/>
          </a:blip>
          <a:stretch>
            <a:fillRect/>
          </a:stretch>
        </a:blipFill>
        <a:effectLst>
          <a:softEdge rad="317500"/>
        </a:effectLst>
      </dgm:spPr>
    </dgm:pt>
    <dgm:pt modelId="{C9371032-ECC9-4890-8421-363D93497083}" type="pres">
      <dgm:prSet presAssocID="{96AF4770-C9F8-4F71-B84E-7DC8AD85C6C0}" presName="txShp" presStyleLbl="node1" presStyleIdx="0" presStyleCnt="1" custScaleX="97887" custScaleY="77840" custLinFactNeighborX="-11249" custLinFactNeighborY="-10054">
        <dgm:presLayoutVars>
          <dgm:bulletEnabled val="1"/>
        </dgm:presLayoutVars>
      </dgm:prSet>
      <dgm:spPr>
        <a:prstGeom prst="snip2DiagRect">
          <a:avLst/>
        </a:prstGeom>
      </dgm:spPr>
      <dgm:t>
        <a:bodyPr/>
        <a:lstStyle/>
        <a:p>
          <a:endParaRPr lang="ru-RU"/>
        </a:p>
      </dgm:t>
    </dgm:pt>
  </dgm:ptLst>
  <dgm:cxnLst>
    <dgm:cxn modelId="{BBC3706D-A624-4F6A-8FD7-EA7FD699816A}" type="presOf" srcId="{96AF4770-C9F8-4F71-B84E-7DC8AD85C6C0}" destId="{C9371032-ECC9-4890-8421-363D93497083}" srcOrd="0" destOrd="0" presId="urn:microsoft.com/office/officeart/2005/8/layout/vList3#1"/>
    <dgm:cxn modelId="{A7150579-DE55-410A-B25E-130A4DB7DDD2}" type="presOf" srcId="{59C3E1E0-D7B5-43E6-8624-641AFCD72482}" destId="{38D1A383-1998-41C8-8F92-4354BE64A449}" srcOrd="0" destOrd="0" presId="urn:microsoft.com/office/officeart/2005/8/layout/vList3#1"/>
    <dgm:cxn modelId="{25F6B19F-D5F1-4747-8391-B3D39892C9CC}" srcId="{59C3E1E0-D7B5-43E6-8624-641AFCD72482}" destId="{96AF4770-C9F8-4F71-B84E-7DC8AD85C6C0}" srcOrd="0" destOrd="0" parTransId="{C6750360-1E26-4349-A9D7-F655EB4EFE06}" sibTransId="{46917B3E-06C6-4647-B736-D7200D84C559}"/>
    <dgm:cxn modelId="{9073E429-DC63-4901-BE24-828E0CCCE2F0}" type="presParOf" srcId="{38D1A383-1998-41C8-8F92-4354BE64A449}" destId="{970EDD04-AEEB-4596-A090-5374192EE6DC}" srcOrd="0" destOrd="0" presId="urn:microsoft.com/office/officeart/2005/8/layout/vList3#1"/>
    <dgm:cxn modelId="{58291C90-B0B2-4957-A2C8-862883E8FA30}" type="presParOf" srcId="{970EDD04-AEEB-4596-A090-5374192EE6DC}" destId="{4A09437C-5787-411C-B22F-4262A302E0E9}" srcOrd="0" destOrd="0" presId="urn:microsoft.com/office/officeart/2005/8/layout/vList3#1"/>
    <dgm:cxn modelId="{24DA97F4-ECB7-407B-B196-E5DFA5C14E8A}" type="presParOf" srcId="{970EDD04-AEEB-4596-A090-5374192EE6DC}" destId="{C9371032-ECC9-4890-8421-363D93497083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9C3E1E0-D7B5-43E6-8624-641AFCD72482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</dgm:pt>
    <dgm:pt modelId="{96AF4770-C9F8-4F71-B84E-7DC8AD85C6C0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000" b="1" cap="all" spc="0" dirty="0" smtClean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Создание Административных комиссий и определение перечня должностных лиц, уполномоченных составлять протоколы об административных правонарушениях:</a:t>
          </a:r>
        </a:p>
        <a:p>
          <a:r>
            <a:rPr lang="ru-RU" sz="1000" b="1" i="1" cap="all" spc="0" dirty="0" smtClean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– 289,3 тыс. руб. </a:t>
          </a:r>
          <a:r>
            <a:rPr lang="ru-RU" sz="1000" b="1" i="1" cap="all" spc="0" dirty="0" smtClean="0">
              <a:ln w="9000" cmpd="sng">
                <a:noFill/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(100%)</a:t>
          </a:r>
          <a:endParaRPr lang="ru-RU" sz="1000" b="1" i="1" cap="all" spc="0" dirty="0">
            <a:ln w="9000" cmpd="sng">
              <a:noFill/>
              <a:prstDash val="solid"/>
            </a:ln>
            <a:solidFill>
              <a:srgbClr val="C00000"/>
            </a:solidFill>
            <a:effectLst>
              <a:reflection blurRad="12700" stA="28000" endPos="45000" dist="1000" dir="5400000" sy="-100000" algn="bl" rotWithShape="0"/>
            </a:effectLst>
            <a:latin typeface="Times New Roman" pitchFamily="18" charset="0"/>
            <a:cs typeface="Times New Roman" pitchFamily="18" charset="0"/>
          </a:endParaRPr>
        </a:p>
      </dgm:t>
    </dgm:pt>
    <dgm:pt modelId="{C6750360-1E26-4349-A9D7-F655EB4EFE06}" type="parTrans" cxnId="{25F6B19F-D5F1-4747-8391-B3D39892C9CC}">
      <dgm:prSet/>
      <dgm:spPr/>
      <dgm:t>
        <a:bodyPr/>
        <a:lstStyle/>
        <a:p>
          <a:endParaRPr lang="ru-RU"/>
        </a:p>
      </dgm:t>
    </dgm:pt>
    <dgm:pt modelId="{46917B3E-06C6-4647-B736-D7200D84C559}" type="sibTrans" cxnId="{25F6B19F-D5F1-4747-8391-B3D39892C9CC}">
      <dgm:prSet/>
      <dgm:spPr/>
      <dgm:t>
        <a:bodyPr/>
        <a:lstStyle/>
        <a:p>
          <a:endParaRPr lang="ru-RU"/>
        </a:p>
      </dgm:t>
    </dgm:pt>
    <dgm:pt modelId="{38D1A383-1998-41C8-8F92-4354BE64A449}" type="pres">
      <dgm:prSet presAssocID="{59C3E1E0-D7B5-43E6-8624-641AFCD72482}" presName="linearFlow" presStyleCnt="0">
        <dgm:presLayoutVars>
          <dgm:dir/>
          <dgm:resizeHandles val="exact"/>
        </dgm:presLayoutVars>
      </dgm:prSet>
      <dgm:spPr/>
    </dgm:pt>
    <dgm:pt modelId="{970EDD04-AEEB-4596-A090-5374192EE6DC}" type="pres">
      <dgm:prSet presAssocID="{96AF4770-C9F8-4F71-B84E-7DC8AD85C6C0}" presName="composite" presStyleCnt="0"/>
      <dgm:spPr/>
    </dgm:pt>
    <dgm:pt modelId="{4A09437C-5787-411C-B22F-4262A302E0E9}" type="pres">
      <dgm:prSet presAssocID="{96AF4770-C9F8-4F71-B84E-7DC8AD85C6C0}" presName="imgShp" presStyleLbl="fgImgPlace1" presStyleIdx="0" presStyleCnt="1" custScaleX="142833" custScaleY="134873" custLinFactNeighborX="7261" custLinFactNeighborY="15721"/>
      <dgm:spPr>
        <a:blipFill rotWithShape="0">
          <a:blip xmlns:r="http://schemas.openxmlformats.org/officeDocument/2006/relationships" r:embed="rId1">
            <a:lum contrast="45000"/>
          </a:blip>
          <a:stretch>
            <a:fillRect/>
          </a:stretch>
        </a:blipFill>
        <a:effectLst>
          <a:softEdge rad="635000"/>
        </a:effectLst>
      </dgm:spPr>
    </dgm:pt>
    <dgm:pt modelId="{C9371032-ECC9-4890-8421-363D93497083}" type="pres">
      <dgm:prSet presAssocID="{96AF4770-C9F8-4F71-B84E-7DC8AD85C6C0}" presName="txShp" presStyleLbl="node1" presStyleIdx="0" presStyleCnt="1" custScaleX="117793" custScaleY="91252" custLinFactNeighborX="3423" custLinFactNeighborY="-15940">
        <dgm:presLayoutVars>
          <dgm:bulletEnabled val="1"/>
        </dgm:presLayoutVars>
      </dgm:prSet>
      <dgm:spPr>
        <a:prstGeom prst="snip2DiagRect">
          <a:avLst/>
        </a:prstGeom>
      </dgm:spPr>
      <dgm:t>
        <a:bodyPr/>
        <a:lstStyle/>
        <a:p>
          <a:endParaRPr lang="ru-RU"/>
        </a:p>
      </dgm:t>
    </dgm:pt>
  </dgm:ptLst>
  <dgm:cxnLst>
    <dgm:cxn modelId="{6D796D6F-3EB5-43D2-8B7B-5E72C3C9E718}" type="presOf" srcId="{96AF4770-C9F8-4F71-B84E-7DC8AD85C6C0}" destId="{C9371032-ECC9-4890-8421-363D93497083}" srcOrd="0" destOrd="0" presId="urn:microsoft.com/office/officeart/2005/8/layout/vList3#2"/>
    <dgm:cxn modelId="{25F6B19F-D5F1-4747-8391-B3D39892C9CC}" srcId="{59C3E1E0-D7B5-43E6-8624-641AFCD72482}" destId="{96AF4770-C9F8-4F71-B84E-7DC8AD85C6C0}" srcOrd="0" destOrd="0" parTransId="{C6750360-1E26-4349-A9D7-F655EB4EFE06}" sibTransId="{46917B3E-06C6-4647-B736-D7200D84C559}"/>
    <dgm:cxn modelId="{81BB4BB5-E3F4-42BD-950C-7776F1F88550}" type="presOf" srcId="{59C3E1E0-D7B5-43E6-8624-641AFCD72482}" destId="{38D1A383-1998-41C8-8F92-4354BE64A449}" srcOrd="0" destOrd="0" presId="urn:microsoft.com/office/officeart/2005/8/layout/vList3#2"/>
    <dgm:cxn modelId="{6B923B74-58BD-465E-8A26-155A5A08BF1C}" type="presParOf" srcId="{38D1A383-1998-41C8-8F92-4354BE64A449}" destId="{970EDD04-AEEB-4596-A090-5374192EE6DC}" srcOrd="0" destOrd="0" presId="urn:microsoft.com/office/officeart/2005/8/layout/vList3#2"/>
    <dgm:cxn modelId="{8EA1E957-36C8-4D11-9490-E1B0B93572E8}" type="presParOf" srcId="{970EDD04-AEEB-4596-A090-5374192EE6DC}" destId="{4A09437C-5787-411C-B22F-4262A302E0E9}" srcOrd="0" destOrd="0" presId="urn:microsoft.com/office/officeart/2005/8/layout/vList3#2"/>
    <dgm:cxn modelId="{4640058B-0048-4585-B053-3ADACEEBF755}" type="presParOf" srcId="{970EDD04-AEEB-4596-A090-5374192EE6DC}" destId="{C9371032-ECC9-4890-8421-363D93497083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9C3E1E0-D7B5-43E6-8624-641AFCD72482}" type="doc">
      <dgm:prSet loTypeId="urn:microsoft.com/office/officeart/2005/8/layout/vList3#3" loCatId="list" qsTypeId="urn:microsoft.com/office/officeart/2005/8/quickstyle/simple1" qsCatId="simple" csTypeId="urn:microsoft.com/office/officeart/2005/8/colors/accent1_2" csCatId="accent1" phldr="1"/>
      <dgm:spPr/>
    </dgm:pt>
    <dgm:pt modelId="{96AF4770-C9F8-4F71-B84E-7DC8AD85C6C0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00" b="1" cap="all" spc="0" dirty="0" smtClean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Обеспечение госгарантий прав на получение общедоступного и бесплатного дошкольного, начального общего и среднего общего образования:</a:t>
          </a:r>
        </a:p>
        <a:p>
          <a:r>
            <a:rPr lang="ru-RU" sz="1000" b="1" i="1" cap="all" spc="0" dirty="0" smtClean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– 442 128,0 тыс. руб. </a:t>
          </a:r>
          <a:r>
            <a:rPr lang="ru-RU" sz="1000" b="1" i="1" cap="all" spc="0" dirty="0" smtClean="0">
              <a:ln w="9000" cmpd="sng">
                <a:noFill/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(100%)</a:t>
          </a:r>
          <a:endParaRPr lang="ru-RU" sz="1000" b="1" i="1" cap="all" spc="0" dirty="0">
            <a:ln w="9000" cmpd="sng">
              <a:noFill/>
              <a:prstDash val="solid"/>
            </a:ln>
            <a:solidFill>
              <a:srgbClr val="C00000"/>
            </a:solidFill>
            <a:effectLst>
              <a:reflection blurRad="12700" stA="28000" endPos="45000" dist="1000" dir="5400000" sy="-100000" algn="bl" rotWithShape="0"/>
            </a:effectLst>
            <a:latin typeface="Times New Roman" pitchFamily="18" charset="0"/>
            <a:cs typeface="Times New Roman" pitchFamily="18" charset="0"/>
          </a:endParaRPr>
        </a:p>
      </dgm:t>
    </dgm:pt>
    <dgm:pt modelId="{C6750360-1E26-4349-A9D7-F655EB4EFE06}" type="parTrans" cxnId="{25F6B19F-D5F1-4747-8391-B3D39892C9CC}">
      <dgm:prSet/>
      <dgm:spPr/>
      <dgm:t>
        <a:bodyPr/>
        <a:lstStyle/>
        <a:p>
          <a:endParaRPr lang="ru-RU" sz="1800" b="1" cap="all" spc="0">
            <a:ln w="9000" cmpd="sng">
              <a:noFill/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46917B3E-06C6-4647-B736-D7200D84C559}" type="sibTrans" cxnId="{25F6B19F-D5F1-4747-8391-B3D39892C9CC}">
      <dgm:prSet/>
      <dgm:spPr/>
      <dgm:t>
        <a:bodyPr/>
        <a:lstStyle/>
        <a:p>
          <a:endParaRPr lang="ru-RU" sz="1800" b="1" cap="all" spc="0">
            <a:ln w="9000" cmpd="sng">
              <a:noFill/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38D1A383-1998-41C8-8F92-4354BE64A449}" type="pres">
      <dgm:prSet presAssocID="{59C3E1E0-D7B5-43E6-8624-641AFCD72482}" presName="linearFlow" presStyleCnt="0">
        <dgm:presLayoutVars>
          <dgm:dir/>
          <dgm:resizeHandles val="exact"/>
        </dgm:presLayoutVars>
      </dgm:prSet>
      <dgm:spPr/>
    </dgm:pt>
    <dgm:pt modelId="{970EDD04-AEEB-4596-A090-5374192EE6DC}" type="pres">
      <dgm:prSet presAssocID="{96AF4770-C9F8-4F71-B84E-7DC8AD85C6C0}" presName="composite" presStyleCnt="0"/>
      <dgm:spPr/>
    </dgm:pt>
    <dgm:pt modelId="{4A09437C-5787-411C-B22F-4262A302E0E9}" type="pres">
      <dgm:prSet presAssocID="{96AF4770-C9F8-4F71-B84E-7DC8AD85C6C0}" presName="imgShp" presStyleLbl="fgImgPlace1" presStyleIdx="0" presStyleCnt="1" custScaleX="134781" custScaleY="134872" custLinFactNeighborX="-7515" custLinFactNeighborY="11421"/>
      <dgm:spPr>
        <a:blipFill rotWithShape="0">
          <a:blip xmlns:r="http://schemas.openxmlformats.org/officeDocument/2006/relationships" r:embed="rId1">
            <a:lum bright="16000"/>
          </a:blip>
          <a:stretch>
            <a:fillRect/>
          </a:stretch>
        </a:blipFill>
        <a:effectLst>
          <a:softEdge rad="317500"/>
        </a:effectLst>
      </dgm:spPr>
    </dgm:pt>
    <dgm:pt modelId="{C9371032-ECC9-4890-8421-363D93497083}" type="pres">
      <dgm:prSet presAssocID="{96AF4770-C9F8-4F71-B84E-7DC8AD85C6C0}" presName="txShp" presStyleLbl="node1" presStyleIdx="0" presStyleCnt="1" custScaleX="102333" custScaleY="86166" custLinFactNeighborX="3423" custLinFactNeighborY="-15940">
        <dgm:presLayoutVars>
          <dgm:bulletEnabled val="1"/>
        </dgm:presLayoutVars>
      </dgm:prSet>
      <dgm:spPr>
        <a:prstGeom prst="snip2DiagRect">
          <a:avLst/>
        </a:prstGeom>
      </dgm:spPr>
      <dgm:t>
        <a:bodyPr/>
        <a:lstStyle/>
        <a:p>
          <a:endParaRPr lang="ru-RU"/>
        </a:p>
      </dgm:t>
    </dgm:pt>
  </dgm:ptLst>
  <dgm:cxnLst>
    <dgm:cxn modelId="{25F6B19F-D5F1-4747-8391-B3D39892C9CC}" srcId="{59C3E1E0-D7B5-43E6-8624-641AFCD72482}" destId="{96AF4770-C9F8-4F71-B84E-7DC8AD85C6C0}" srcOrd="0" destOrd="0" parTransId="{C6750360-1E26-4349-A9D7-F655EB4EFE06}" sibTransId="{46917B3E-06C6-4647-B736-D7200D84C559}"/>
    <dgm:cxn modelId="{24AC05BB-6472-440A-8D32-8A91FA9B1148}" type="presOf" srcId="{59C3E1E0-D7B5-43E6-8624-641AFCD72482}" destId="{38D1A383-1998-41C8-8F92-4354BE64A449}" srcOrd="0" destOrd="0" presId="urn:microsoft.com/office/officeart/2005/8/layout/vList3#3"/>
    <dgm:cxn modelId="{5C9347CC-ABC4-4D3C-A0CA-B4A52FBA086C}" type="presOf" srcId="{96AF4770-C9F8-4F71-B84E-7DC8AD85C6C0}" destId="{C9371032-ECC9-4890-8421-363D93497083}" srcOrd="0" destOrd="0" presId="urn:microsoft.com/office/officeart/2005/8/layout/vList3#3"/>
    <dgm:cxn modelId="{C4EB0C71-109B-4EF8-8EED-394A35E62285}" type="presParOf" srcId="{38D1A383-1998-41C8-8F92-4354BE64A449}" destId="{970EDD04-AEEB-4596-A090-5374192EE6DC}" srcOrd="0" destOrd="0" presId="urn:microsoft.com/office/officeart/2005/8/layout/vList3#3"/>
    <dgm:cxn modelId="{1486169E-B489-48D9-8D7B-FB2A08AD72F0}" type="presParOf" srcId="{970EDD04-AEEB-4596-A090-5374192EE6DC}" destId="{4A09437C-5787-411C-B22F-4262A302E0E9}" srcOrd="0" destOrd="0" presId="urn:microsoft.com/office/officeart/2005/8/layout/vList3#3"/>
    <dgm:cxn modelId="{DD6B72EB-68E9-4AE5-8A5B-41A73DB1C9FD}" type="presParOf" srcId="{970EDD04-AEEB-4596-A090-5374192EE6DC}" destId="{C9371032-ECC9-4890-8421-363D93497083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D42C910-5303-4EB1-83D7-D77956B53687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0AFBA19-E74A-4843-8A30-FACAA9FA3BFE}" type="pres">
      <dgm:prSet presAssocID="{2D42C910-5303-4EB1-83D7-D77956B53687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FAAAE9E2-8FD2-4939-9EF5-1A7EE8156492}" type="presOf" srcId="{2D42C910-5303-4EB1-83D7-D77956B53687}" destId="{D0AFBA19-E74A-4843-8A30-FACAA9FA3BFE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5F9335-0FDC-4952-89EA-C0D4D747AD0F}" type="doc">
      <dgm:prSet loTypeId="urn:microsoft.com/office/officeart/2005/8/layout/arrow6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C807D3B5-3E6F-427C-ACD2-ECA5843C1FF2}">
      <dgm:prSet custT="1"/>
      <dgm:spPr/>
      <dgm:t>
        <a:bodyPr/>
        <a:lstStyle/>
        <a:p>
          <a:pPr rtl="0"/>
          <a:r>
            <a:rPr lang="ru-RU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С учетом</a:t>
          </a:r>
          <a:r>
            <a:rPr lang="ru-RU" sz="1600" b="1" i="1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 </a:t>
          </a:r>
          <a:endParaRPr lang="ru-RU" sz="1600" b="1" i="1" baseline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itchFamily="18" charset="0"/>
          </a:endParaRPr>
        </a:p>
      </dgm:t>
    </dgm:pt>
    <dgm:pt modelId="{253CD881-35E9-4EA5-A808-172F630669CC}" type="parTrans" cxnId="{DFF8A8CC-008B-4226-A08A-8A24A1AB0829}">
      <dgm:prSet/>
      <dgm:spPr/>
      <dgm:t>
        <a:bodyPr/>
        <a:lstStyle/>
        <a:p>
          <a:endParaRPr lang="ru-RU"/>
        </a:p>
      </dgm:t>
    </dgm:pt>
    <dgm:pt modelId="{96F7ED5E-E183-4D76-A0EA-07AE330D8581}" type="sibTrans" cxnId="{DFF8A8CC-008B-4226-A08A-8A24A1AB0829}">
      <dgm:prSet/>
      <dgm:spPr/>
      <dgm:t>
        <a:bodyPr/>
        <a:lstStyle/>
        <a:p>
          <a:endParaRPr lang="ru-RU"/>
        </a:p>
      </dgm:t>
    </dgm:pt>
    <dgm:pt modelId="{E9E7068D-9912-4B0C-B72A-0FE8F2CA8451}" type="pres">
      <dgm:prSet presAssocID="{B05F9335-0FDC-4952-89EA-C0D4D747AD0F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9CBD96-80B7-44AA-8068-E9FF393B9636}" type="pres">
      <dgm:prSet presAssocID="{B05F9335-0FDC-4952-89EA-C0D4D747AD0F}" presName="ribbon" presStyleLbl="node1" presStyleIdx="0" presStyleCnt="1" custScaleX="196000" custLinFactNeighborX="20000" custLinFactNeighborY="-10000"/>
      <dgm:spPr>
        <a:solidFill>
          <a:srgbClr val="666699"/>
        </a:solidFill>
        <a:effectLst>
          <a:glow rad="228600">
            <a:srgbClr val="9999FF">
              <a:alpha val="40000"/>
            </a:srgbClr>
          </a:glow>
        </a:effectLst>
      </dgm:spPr>
      <dgm:t>
        <a:bodyPr/>
        <a:lstStyle/>
        <a:p>
          <a:endParaRPr lang="ru-RU"/>
        </a:p>
      </dgm:t>
    </dgm:pt>
    <dgm:pt modelId="{92D357AE-A25F-4FD7-A2DD-B1E2766AF918}" type="pres">
      <dgm:prSet presAssocID="{B05F9335-0FDC-4952-89EA-C0D4D747AD0F}" presName="leftArrowText" presStyleLbl="node1" presStyleIdx="0" presStyleCnt="1" custScaleX="190909" custLinFactNeighborX="93939" custLinFactNeighborY="51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9DD442-56E2-400E-B125-FD314F975AEE}" type="pres">
      <dgm:prSet presAssocID="{B05F9335-0FDC-4952-89EA-C0D4D747AD0F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F615A6E-92BA-4247-8E9C-9AE7B74AB0B3}" type="presOf" srcId="{C807D3B5-3E6F-427C-ACD2-ECA5843C1FF2}" destId="{92D357AE-A25F-4FD7-A2DD-B1E2766AF918}" srcOrd="0" destOrd="0" presId="urn:microsoft.com/office/officeart/2005/8/layout/arrow6"/>
    <dgm:cxn modelId="{E5D65F35-5628-4E38-9524-4EF0E6664A33}" type="presOf" srcId="{B05F9335-0FDC-4952-89EA-C0D4D747AD0F}" destId="{E9E7068D-9912-4B0C-B72A-0FE8F2CA8451}" srcOrd="0" destOrd="0" presId="urn:microsoft.com/office/officeart/2005/8/layout/arrow6"/>
    <dgm:cxn modelId="{DFF8A8CC-008B-4226-A08A-8A24A1AB0829}" srcId="{B05F9335-0FDC-4952-89EA-C0D4D747AD0F}" destId="{C807D3B5-3E6F-427C-ACD2-ECA5843C1FF2}" srcOrd="0" destOrd="0" parTransId="{253CD881-35E9-4EA5-A808-172F630669CC}" sibTransId="{96F7ED5E-E183-4D76-A0EA-07AE330D8581}"/>
    <dgm:cxn modelId="{90D7D59D-7765-404F-8C2B-7CB5DFEB6E5E}" type="presParOf" srcId="{E9E7068D-9912-4B0C-B72A-0FE8F2CA8451}" destId="{4B9CBD96-80B7-44AA-8068-E9FF393B9636}" srcOrd="0" destOrd="0" presId="urn:microsoft.com/office/officeart/2005/8/layout/arrow6"/>
    <dgm:cxn modelId="{2EE6D36B-5081-4FB9-8EBA-6C3761E8EA95}" type="presParOf" srcId="{E9E7068D-9912-4B0C-B72A-0FE8F2CA8451}" destId="{92D357AE-A25F-4FD7-A2DD-B1E2766AF918}" srcOrd="1" destOrd="0" presId="urn:microsoft.com/office/officeart/2005/8/layout/arrow6"/>
    <dgm:cxn modelId="{7F587FA2-342D-4C71-8999-4F6B4DF84779}" type="presParOf" srcId="{E9E7068D-9912-4B0C-B72A-0FE8F2CA8451}" destId="{A29DD442-56E2-400E-B125-FD314F975AEE}" srcOrd="2" destOrd="0" presId="urn:microsoft.com/office/officeart/2005/8/layout/arrow6"/>
  </dgm:cxnLst>
  <dgm:bg>
    <a:effectLst>
      <a:glow rad="101600">
        <a:srgbClr val="666699">
          <a:alpha val="60000"/>
        </a:srgbClr>
      </a:glow>
    </a:effectLst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7EFDED-B261-48A0-AB9B-CCF0890504C9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53827C-3C0C-4BDB-9456-8ECA26B7BBA6}">
      <dgm:prSet phldrT="[Текст]" custT="1"/>
      <dgm:spPr>
        <a:solidFill>
          <a:schemeClr val="accent5">
            <a:lumMod val="40000"/>
            <a:lumOff val="60000"/>
          </a:schemeClr>
        </a:solidFill>
        <a:effectLst>
          <a:softEdge rad="317500"/>
        </a:effectLst>
      </dgm:spPr>
      <dgm:t>
        <a:bodyPr/>
        <a:lstStyle/>
        <a:p>
          <a:pPr algn="ctr"/>
          <a:r>
            <a:rPr lang="ru-RU" sz="900" b="0" i="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На обеспечение жильем </a:t>
          </a:r>
        </a:p>
        <a:p>
          <a:pPr algn="ctr"/>
          <a:r>
            <a:rPr lang="ru-RU" sz="900" b="0" i="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молодых семей </a:t>
          </a:r>
        </a:p>
        <a:p>
          <a:pPr algn="ctr"/>
          <a:r>
            <a:rPr lang="ru-RU" sz="900" b="0" i="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– 5594,4 тыс. руб. </a:t>
          </a:r>
        </a:p>
        <a:p>
          <a:pPr algn="ctr"/>
          <a:r>
            <a:rPr lang="ru-RU" sz="900" b="0" i="1" dirty="0" smtClean="0">
              <a:solidFill>
                <a:srgbClr val="990000"/>
              </a:solidFill>
              <a:latin typeface="Book Antiqua" pitchFamily="18" charset="0"/>
              <a:cs typeface="Times New Roman" pitchFamily="18" charset="0"/>
            </a:rPr>
            <a:t>(исполнение 100%);</a:t>
          </a:r>
        </a:p>
        <a:p>
          <a:pPr algn="ctr"/>
          <a:r>
            <a:rPr lang="ru-RU" sz="900" b="0" i="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малоимущих </a:t>
          </a:r>
        </a:p>
        <a:p>
          <a:pPr algn="ctr"/>
          <a:r>
            <a:rPr lang="ru-RU" sz="900" b="0" i="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многодетных семей </a:t>
          </a:r>
        </a:p>
        <a:p>
          <a:pPr algn="ctr"/>
          <a:r>
            <a:rPr lang="ru-RU" sz="900" b="0" i="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- 3 473,2 тыс. руб. </a:t>
          </a:r>
        </a:p>
        <a:p>
          <a:pPr algn="ctr"/>
          <a:r>
            <a:rPr lang="ru-RU" sz="900" b="0" i="1" dirty="0" smtClean="0">
              <a:solidFill>
                <a:srgbClr val="C00000"/>
              </a:solidFill>
              <a:latin typeface="Book Antiqua" pitchFamily="18" charset="0"/>
              <a:cs typeface="Times New Roman" pitchFamily="18" charset="0"/>
            </a:rPr>
            <a:t>(100,0%)</a:t>
          </a:r>
          <a:endParaRPr lang="ru-RU" sz="900" i="1" dirty="0">
            <a:solidFill>
              <a:srgbClr val="C00000"/>
            </a:solidFill>
            <a:latin typeface="Book Antiqua" pitchFamily="18" charset="0"/>
            <a:cs typeface="Times New Roman" pitchFamily="18" charset="0"/>
          </a:endParaRPr>
        </a:p>
      </dgm:t>
    </dgm:pt>
    <dgm:pt modelId="{C95B7F49-7939-4760-B27B-9EED57A00EA5}" type="parTrans" cxnId="{D3A7489C-3686-4089-9EC5-E0A979881E4C}">
      <dgm:prSet/>
      <dgm:spPr/>
      <dgm:t>
        <a:bodyPr/>
        <a:lstStyle/>
        <a:p>
          <a:pPr algn="ctr"/>
          <a:endParaRPr lang="ru-RU" sz="900">
            <a:latin typeface="Times New Roman" pitchFamily="18" charset="0"/>
            <a:cs typeface="Times New Roman" pitchFamily="18" charset="0"/>
          </a:endParaRPr>
        </a:p>
      </dgm:t>
    </dgm:pt>
    <dgm:pt modelId="{DEB06BED-0800-4ECA-9E33-B55FE71BFAF3}" type="sibTrans" cxnId="{D3A7489C-3686-4089-9EC5-E0A979881E4C}">
      <dgm:prSet/>
      <dgm:spPr/>
      <dgm:t>
        <a:bodyPr/>
        <a:lstStyle/>
        <a:p>
          <a:pPr algn="ctr"/>
          <a:endParaRPr lang="ru-RU" sz="900">
            <a:latin typeface="Times New Roman" pitchFamily="18" charset="0"/>
            <a:cs typeface="Times New Roman" pitchFamily="18" charset="0"/>
          </a:endParaRPr>
        </a:p>
      </dgm:t>
    </dgm:pt>
    <dgm:pt modelId="{F83E9346-65A8-474B-BD59-04EC50C6B116}" type="pres">
      <dgm:prSet presAssocID="{E57EFDED-B261-48A0-AB9B-CCF0890504C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18C25A-C45B-4D7F-8DF2-D25E91B00D7C}" type="pres">
      <dgm:prSet presAssocID="{4553827C-3C0C-4BDB-9456-8ECA26B7BBA6}" presName="comp" presStyleCnt="0"/>
      <dgm:spPr/>
    </dgm:pt>
    <dgm:pt modelId="{088E6AB6-686D-476C-967A-022E39D1D745}" type="pres">
      <dgm:prSet presAssocID="{4553827C-3C0C-4BDB-9456-8ECA26B7BBA6}" presName="box" presStyleLbl="node1" presStyleIdx="0" presStyleCnt="1" custScaleY="95610" custLinFactNeighborX="-3030" custLinFactNeighborY="-25000"/>
      <dgm:spPr/>
      <dgm:t>
        <a:bodyPr/>
        <a:lstStyle/>
        <a:p>
          <a:endParaRPr lang="ru-RU"/>
        </a:p>
      </dgm:t>
    </dgm:pt>
    <dgm:pt modelId="{8844ED08-08B8-4EC5-8A24-0C6BC085B92D}" type="pres">
      <dgm:prSet presAssocID="{4553827C-3C0C-4BDB-9456-8ECA26B7BBA6}" presName="img" presStyleLbl="fgImgPlace1" presStyleIdx="0" presStyleCnt="1" custScaleX="201302" custScaleY="44546" custLinFactNeighborX="-10713" custLinFactNeighborY="-28224"/>
      <dgm:spPr>
        <a:blipFill rotWithShape="0">
          <a:blip xmlns:r="http://schemas.openxmlformats.org/officeDocument/2006/relationships" r:embed="rId1"/>
          <a:stretch>
            <a:fillRect/>
          </a:stretch>
        </a:blipFill>
        <a:effectLst>
          <a:softEdge rad="63500"/>
        </a:effectLst>
      </dgm:spPr>
      <dgm:t>
        <a:bodyPr/>
        <a:lstStyle/>
        <a:p>
          <a:endParaRPr lang="ru-RU"/>
        </a:p>
      </dgm:t>
    </dgm:pt>
    <dgm:pt modelId="{4E66F776-E928-49E7-AFEB-3E1481722F5D}" type="pres">
      <dgm:prSet presAssocID="{4553827C-3C0C-4BDB-9456-8ECA26B7BBA6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43FB7B-CC74-488C-9D64-C638F37B3CDE}" type="presOf" srcId="{4553827C-3C0C-4BDB-9456-8ECA26B7BBA6}" destId="{4E66F776-E928-49E7-AFEB-3E1481722F5D}" srcOrd="1" destOrd="0" presId="urn:microsoft.com/office/officeart/2005/8/layout/vList4#1"/>
    <dgm:cxn modelId="{E2117F1F-9960-4C87-8BFE-F42034801A5E}" type="presOf" srcId="{4553827C-3C0C-4BDB-9456-8ECA26B7BBA6}" destId="{088E6AB6-686D-476C-967A-022E39D1D745}" srcOrd="0" destOrd="0" presId="urn:microsoft.com/office/officeart/2005/8/layout/vList4#1"/>
    <dgm:cxn modelId="{D3A7489C-3686-4089-9EC5-E0A979881E4C}" srcId="{E57EFDED-B261-48A0-AB9B-CCF0890504C9}" destId="{4553827C-3C0C-4BDB-9456-8ECA26B7BBA6}" srcOrd="0" destOrd="0" parTransId="{C95B7F49-7939-4760-B27B-9EED57A00EA5}" sibTransId="{DEB06BED-0800-4ECA-9E33-B55FE71BFAF3}"/>
    <dgm:cxn modelId="{C055DB9E-9EE2-47ED-A542-80E5B4AA0442}" type="presOf" srcId="{E57EFDED-B261-48A0-AB9B-CCF0890504C9}" destId="{F83E9346-65A8-474B-BD59-04EC50C6B116}" srcOrd="0" destOrd="0" presId="urn:microsoft.com/office/officeart/2005/8/layout/vList4#1"/>
    <dgm:cxn modelId="{0B30011C-450F-4CB8-AD3A-851A18A82525}" type="presParOf" srcId="{F83E9346-65A8-474B-BD59-04EC50C6B116}" destId="{9918C25A-C45B-4D7F-8DF2-D25E91B00D7C}" srcOrd="0" destOrd="0" presId="urn:microsoft.com/office/officeart/2005/8/layout/vList4#1"/>
    <dgm:cxn modelId="{830F7D29-A990-4C7A-84D9-C1B818724486}" type="presParOf" srcId="{9918C25A-C45B-4D7F-8DF2-D25E91B00D7C}" destId="{088E6AB6-686D-476C-967A-022E39D1D745}" srcOrd="0" destOrd="0" presId="urn:microsoft.com/office/officeart/2005/8/layout/vList4#1"/>
    <dgm:cxn modelId="{DB94E62B-FFA2-4ADF-B9D2-B6C6EE671660}" type="presParOf" srcId="{9918C25A-C45B-4D7F-8DF2-D25E91B00D7C}" destId="{8844ED08-08B8-4EC5-8A24-0C6BC085B92D}" srcOrd="1" destOrd="0" presId="urn:microsoft.com/office/officeart/2005/8/layout/vList4#1"/>
    <dgm:cxn modelId="{6D613D72-C9B0-4084-82E1-526755DB579C}" type="presParOf" srcId="{9918C25A-C45B-4D7F-8DF2-D25E91B00D7C}" destId="{4E66F776-E928-49E7-AFEB-3E1481722F5D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7EFDED-B261-48A0-AB9B-CCF0890504C9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E70016F-2DD3-40C9-8F04-E3BA7454621B}">
      <dgm:prSet phldrT="[Текст]" custT="1"/>
      <dgm:spPr>
        <a:solidFill>
          <a:schemeClr val="accent5">
            <a:lumMod val="40000"/>
            <a:lumOff val="60000"/>
          </a:schemeClr>
        </a:solidFill>
        <a:effectLst>
          <a:softEdge rad="317500"/>
        </a:effectLst>
      </dgm:spPr>
      <dgm:t>
        <a:bodyPr anchor="t" anchorCtr="0"/>
        <a:lstStyle/>
        <a:p>
          <a:pPr algn="ctr"/>
          <a:r>
            <a:rPr lang="ru-RU" sz="900" b="0" i="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На поддержку программ формирования современной городской среды </a:t>
          </a:r>
        </a:p>
        <a:p>
          <a:pPr algn="ctr"/>
          <a:r>
            <a:rPr lang="ru-RU" sz="900" b="0" dirty="0" smtClean="0">
              <a:solidFill>
                <a:srgbClr val="990000"/>
              </a:solidFill>
              <a:latin typeface="Book Antiqua" pitchFamily="18" charset="0"/>
              <a:cs typeface="Times New Roman" pitchFamily="18" charset="0"/>
            </a:rPr>
            <a:t>– 20 175,2 тыс. руб.</a:t>
          </a:r>
        </a:p>
        <a:p>
          <a:pPr algn="ctr"/>
          <a:r>
            <a:rPr lang="ru-RU" sz="900" b="0" i="1" dirty="0" smtClean="0">
              <a:solidFill>
                <a:srgbClr val="990000"/>
              </a:solidFill>
              <a:latin typeface="Book Antiqua" pitchFamily="18" charset="0"/>
              <a:cs typeface="Times New Roman" pitchFamily="18" charset="0"/>
            </a:rPr>
            <a:t>(100,0%) </a:t>
          </a:r>
          <a:endParaRPr lang="ru-RU" sz="900" i="1" dirty="0">
            <a:latin typeface="Book Antiqua" pitchFamily="18" charset="0"/>
            <a:cs typeface="Times New Roman" pitchFamily="18" charset="0"/>
          </a:endParaRPr>
        </a:p>
      </dgm:t>
    </dgm:pt>
    <dgm:pt modelId="{F5100CFE-913C-471E-99F8-196793154E80}" type="parTrans" cxnId="{4375173F-2959-4E92-91CE-67B1C68C98B5}">
      <dgm:prSet/>
      <dgm:spPr/>
      <dgm:t>
        <a:bodyPr/>
        <a:lstStyle/>
        <a:p>
          <a:pPr algn="ctr"/>
          <a:endParaRPr lang="ru-RU" sz="900">
            <a:latin typeface="Book Antiqua" pitchFamily="18" charset="0"/>
            <a:cs typeface="Times New Roman" pitchFamily="18" charset="0"/>
          </a:endParaRPr>
        </a:p>
      </dgm:t>
    </dgm:pt>
    <dgm:pt modelId="{FACA9F96-7536-4D96-B78E-6BF92A061F08}" type="sibTrans" cxnId="{4375173F-2959-4E92-91CE-67B1C68C98B5}">
      <dgm:prSet/>
      <dgm:spPr/>
      <dgm:t>
        <a:bodyPr/>
        <a:lstStyle/>
        <a:p>
          <a:pPr algn="ctr"/>
          <a:endParaRPr lang="ru-RU" sz="900">
            <a:latin typeface="Book Antiqua" pitchFamily="18" charset="0"/>
            <a:cs typeface="Times New Roman" pitchFamily="18" charset="0"/>
          </a:endParaRPr>
        </a:p>
      </dgm:t>
    </dgm:pt>
    <dgm:pt modelId="{F83E9346-65A8-474B-BD59-04EC50C6B116}" type="pres">
      <dgm:prSet presAssocID="{E57EFDED-B261-48A0-AB9B-CCF0890504C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D21FAF-72C1-4871-96F3-F5DB3DDE9155}" type="pres">
      <dgm:prSet presAssocID="{FE70016F-2DD3-40C9-8F04-E3BA7454621B}" presName="comp" presStyleCnt="0"/>
      <dgm:spPr/>
    </dgm:pt>
    <dgm:pt modelId="{6E146987-54CF-4982-94B0-A71D503EA025}" type="pres">
      <dgm:prSet presAssocID="{FE70016F-2DD3-40C9-8F04-E3BA7454621B}" presName="box" presStyleLbl="node1" presStyleIdx="0" presStyleCnt="1" custScaleY="100098" custLinFactNeighborX="2590" custLinFactNeighborY="-38927"/>
      <dgm:spPr/>
      <dgm:t>
        <a:bodyPr/>
        <a:lstStyle/>
        <a:p>
          <a:endParaRPr lang="ru-RU"/>
        </a:p>
      </dgm:t>
    </dgm:pt>
    <dgm:pt modelId="{C944F169-D389-4F27-9712-C1FE779001FF}" type="pres">
      <dgm:prSet presAssocID="{FE70016F-2DD3-40C9-8F04-E3BA7454621B}" presName="img" presStyleLbl="fgImgPlace1" presStyleIdx="0" presStyleCnt="1" custScaleX="232280" custScaleY="38812" custLinFactNeighborX="-2147" custLinFactNeighborY="38736"/>
      <dgm:spPr>
        <a:blipFill rotWithShape="0">
          <a:blip xmlns:r="http://schemas.openxmlformats.org/officeDocument/2006/relationships" r:embed="rId1"/>
          <a:stretch>
            <a:fillRect/>
          </a:stretch>
        </a:blipFill>
        <a:effectLst>
          <a:outerShdw blurRad="76200" dir="18900000" sy="23000" kx="-1200000" algn="bl" rotWithShape="0">
            <a:prstClr val="black">
              <a:alpha val="20000"/>
            </a:prstClr>
          </a:outerShdw>
          <a:softEdge rad="63500"/>
        </a:effectLst>
      </dgm:spPr>
      <dgm:t>
        <a:bodyPr/>
        <a:lstStyle/>
        <a:p>
          <a:endParaRPr lang="ru-RU"/>
        </a:p>
      </dgm:t>
    </dgm:pt>
    <dgm:pt modelId="{7A30F6C4-AC84-48C0-98D2-596D0D1CC8DB}" type="pres">
      <dgm:prSet presAssocID="{FE70016F-2DD3-40C9-8F04-E3BA7454621B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658904-BF44-4033-9023-9D9957C5E311}" type="presOf" srcId="{FE70016F-2DD3-40C9-8F04-E3BA7454621B}" destId="{7A30F6C4-AC84-48C0-98D2-596D0D1CC8DB}" srcOrd="1" destOrd="0" presId="urn:microsoft.com/office/officeart/2005/8/layout/vList4#2"/>
    <dgm:cxn modelId="{4375173F-2959-4E92-91CE-67B1C68C98B5}" srcId="{E57EFDED-B261-48A0-AB9B-CCF0890504C9}" destId="{FE70016F-2DD3-40C9-8F04-E3BA7454621B}" srcOrd="0" destOrd="0" parTransId="{F5100CFE-913C-471E-99F8-196793154E80}" sibTransId="{FACA9F96-7536-4D96-B78E-6BF92A061F08}"/>
    <dgm:cxn modelId="{7C76BF68-2D15-43D9-B64B-AFEA067F35EF}" type="presOf" srcId="{FE70016F-2DD3-40C9-8F04-E3BA7454621B}" destId="{6E146987-54CF-4982-94B0-A71D503EA025}" srcOrd="0" destOrd="0" presId="urn:microsoft.com/office/officeart/2005/8/layout/vList4#2"/>
    <dgm:cxn modelId="{2906F7D9-04E8-4F99-962A-87F5B036AF0C}" type="presOf" srcId="{E57EFDED-B261-48A0-AB9B-CCF0890504C9}" destId="{F83E9346-65A8-474B-BD59-04EC50C6B116}" srcOrd="0" destOrd="0" presId="urn:microsoft.com/office/officeart/2005/8/layout/vList4#2"/>
    <dgm:cxn modelId="{2FA3E015-60A0-4D09-B6C4-8445330AB452}" type="presParOf" srcId="{F83E9346-65A8-474B-BD59-04EC50C6B116}" destId="{52D21FAF-72C1-4871-96F3-F5DB3DDE9155}" srcOrd="0" destOrd="0" presId="urn:microsoft.com/office/officeart/2005/8/layout/vList4#2"/>
    <dgm:cxn modelId="{21E93B85-107D-48EC-80B6-B32B6905D240}" type="presParOf" srcId="{52D21FAF-72C1-4871-96F3-F5DB3DDE9155}" destId="{6E146987-54CF-4982-94B0-A71D503EA025}" srcOrd="0" destOrd="0" presId="urn:microsoft.com/office/officeart/2005/8/layout/vList4#2"/>
    <dgm:cxn modelId="{1F27757D-46FF-4B20-A341-35772FD9BC48}" type="presParOf" srcId="{52D21FAF-72C1-4871-96F3-F5DB3DDE9155}" destId="{C944F169-D389-4F27-9712-C1FE779001FF}" srcOrd="1" destOrd="0" presId="urn:microsoft.com/office/officeart/2005/8/layout/vList4#2"/>
    <dgm:cxn modelId="{D04D64A8-7A02-4E5F-A0C9-D8E942A3B27C}" type="presParOf" srcId="{52D21FAF-72C1-4871-96F3-F5DB3DDE9155}" destId="{7A30F6C4-AC84-48C0-98D2-596D0D1CC8DB}" srcOrd="2" destOrd="0" presId="urn:microsoft.com/office/officeart/2005/8/layout/vList4#2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57EFDED-B261-48A0-AB9B-CCF0890504C9}" type="doc">
      <dgm:prSet loTypeId="urn:microsoft.com/office/officeart/2005/8/layout/vList4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53827C-3C0C-4BDB-9456-8ECA26B7BBA6}">
      <dgm:prSet phldrT="[Текст]" custT="1"/>
      <dgm:spPr>
        <a:solidFill>
          <a:schemeClr val="accent5">
            <a:lumMod val="40000"/>
            <a:lumOff val="60000"/>
          </a:schemeClr>
        </a:solidFill>
        <a:effectLst>
          <a:softEdge rad="317500"/>
        </a:effectLst>
      </dgm:spPr>
      <dgm:t>
        <a:bodyPr anchor="b" anchorCtr="0"/>
        <a:lstStyle/>
        <a:p>
          <a:pPr algn="ctr"/>
          <a:r>
            <a:rPr lang="ru-RU" sz="900" b="0" i="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На поддержку </a:t>
          </a:r>
        </a:p>
        <a:p>
          <a:pPr algn="ctr"/>
          <a:r>
            <a:rPr lang="ru-RU" sz="900" b="0" i="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отрасли культуры </a:t>
          </a:r>
        </a:p>
        <a:p>
          <a:pPr algn="ctr"/>
          <a:r>
            <a:rPr lang="ru-RU" sz="900" b="0" i="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– 6 048,3 тыс. руб. </a:t>
          </a:r>
        </a:p>
        <a:p>
          <a:pPr algn="ctr"/>
          <a:r>
            <a:rPr lang="ru-RU" sz="900" b="0" i="1" dirty="0" smtClean="0">
              <a:solidFill>
                <a:srgbClr val="990000"/>
              </a:solidFill>
              <a:latin typeface="Book Antiqua" pitchFamily="18" charset="0"/>
              <a:cs typeface="Times New Roman" pitchFamily="18" charset="0"/>
            </a:rPr>
            <a:t>(исполнение 100%)</a:t>
          </a:r>
          <a:endParaRPr lang="ru-RU" sz="900" i="1" dirty="0">
            <a:latin typeface="Book Antiqua" pitchFamily="18" charset="0"/>
            <a:cs typeface="Times New Roman" pitchFamily="18" charset="0"/>
          </a:endParaRPr>
        </a:p>
      </dgm:t>
    </dgm:pt>
    <dgm:pt modelId="{C95B7F49-7939-4760-B27B-9EED57A00EA5}" type="parTrans" cxnId="{D3A7489C-3686-4089-9EC5-E0A979881E4C}">
      <dgm:prSet/>
      <dgm:spPr/>
      <dgm:t>
        <a:bodyPr/>
        <a:lstStyle/>
        <a:p>
          <a:pPr algn="ctr"/>
          <a:endParaRPr lang="ru-RU" sz="900">
            <a:latin typeface="Times New Roman" pitchFamily="18" charset="0"/>
            <a:cs typeface="Times New Roman" pitchFamily="18" charset="0"/>
          </a:endParaRPr>
        </a:p>
      </dgm:t>
    </dgm:pt>
    <dgm:pt modelId="{DEB06BED-0800-4ECA-9E33-B55FE71BFAF3}" type="sibTrans" cxnId="{D3A7489C-3686-4089-9EC5-E0A979881E4C}">
      <dgm:prSet/>
      <dgm:spPr/>
      <dgm:t>
        <a:bodyPr/>
        <a:lstStyle/>
        <a:p>
          <a:pPr algn="ctr"/>
          <a:endParaRPr lang="ru-RU" sz="900">
            <a:latin typeface="Times New Roman" pitchFamily="18" charset="0"/>
            <a:cs typeface="Times New Roman" pitchFamily="18" charset="0"/>
          </a:endParaRPr>
        </a:p>
      </dgm:t>
    </dgm:pt>
    <dgm:pt modelId="{F83E9346-65A8-474B-BD59-04EC50C6B116}" type="pres">
      <dgm:prSet presAssocID="{E57EFDED-B261-48A0-AB9B-CCF0890504C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18C25A-C45B-4D7F-8DF2-D25E91B00D7C}" type="pres">
      <dgm:prSet presAssocID="{4553827C-3C0C-4BDB-9456-8ECA26B7BBA6}" presName="comp" presStyleCnt="0"/>
      <dgm:spPr/>
    </dgm:pt>
    <dgm:pt modelId="{088E6AB6-686D-476C-967A-022E39D1D745}" type="pres">
      <dgm:prSet presAssocID="{4553827C-3C0C-4BDB-9456-8ECA26B7BBA6}" presName="box" presStyleLbl="node1" presStyleIdx="0" presStyleCnt="1" custScaleX="89992" custScaleY="95610"/>
      <dgm:spPr/>
      <dgm:t>
        <a:bodyPr/>
        <a:lstStyle/>
        <a:p>
          <a:endParaRPr lang="ru-RU"/>
        </a:p>
      </dgm:t>
    </dgm:pt>
    <dgm:pt modelId="{8844ED08-08B8-4EC5-8A24-0C6BC085B92D}" type="pres">
      <dgm:prSet presAssocID="{4553827C-3C0C-4BDB-9456-8ECA26B7BBA6}" presName="img" presStyleLbl="fgImgPlace1" presStyleIdx="0" presStyleCnt="1" custScaleX="215362" custScaleY="43348" custLinFactNeighborX="32240" custLinFactNeighborY="-33275"/>
      <dgm:spPr>
        <a:blipFill rotWithShape="0">
          <a:blip xmlns:r="http://schemas.openxmlformats.org/officeDocument/2006/relationships" r:embed="rId1"/>
          <a:stretch>
            <a:fillRect/>
          </a:stretch>
        </a:blipFill>
        <a:effectLst>
          <a:softEdge rad="63500"/>
        </a:effectLst>
      </dgm:spPr>
      <dgm:t>
        <a:bodyPr/>
        <a:lstStyle/>
        <a:p>
          <a:endParaRPr lang="ru-RU"/>
        </a:p>
      </dgm:t>
    </dgm:pt>
    <dgm:pt modelId="{4E66F776-E928-49E7-AFEB-3E1481722F5D}" type="pres">
      <dgm:prSet presAssocID="{4553827C-3C0C-4BDB-9456-8ECA26B7BBA6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A7489C-3686-4089-9EC5-E0A979881E4C}" srcId="{E57EFDED-B261-48A0-AB9B-CCF0890504C9}" destId="{4553827C-3C0C-4BDB-9456-8ECA26B7BBA6}" srcOrd="0" destOrd="0" parTransId="{C95B7F49-7939-4760-B27B-9EED57A00EA5}" sibTransId="{DEB06BED-0800-4ECA-9E33-B55FE71BFAF3}"/>
    <dgm:cxn modelId="{52E8B3B0-C3DF-4310-A334-8243902DC062}" type="presOf" srcId="{4553827C-3C0C-4BDB-9456-8ECA26B7BBA6}" destId="{088E6AB6-686D-476C-967A-022E39D1D745}" srcOrd="0" destOrd="0" presId="urn:microsoft.com/office/officeart/2005/8/layout/vList4#3"/>
    <dgm:cxn modelId="{B1571FC1-30EE-4121-A970-654B2BC6E0E9}" type="presOf" srcId="{E57EFDED-B261-48A0-AB9B-CCF0890504C9}" destId="{F83E9346-65A8-474B-BD59-04EC50C6B116}" srcOrd="0" destOrd="0" presId="urn:microsoft.com/office/officeart/2005/8/layout/vList4#3"/>
    <dgm:cxn modelId="{5DB620B7-C23E-448B-B435-356E1505D50D}" type="presOf" srcId="{4553827C-3C0C-4BDB-9456-8ECA26B7BBA6}" destId="{4E66F776-E928-49E7-AFEB-3E1481722F5D}" srcOrd="1" destOrd="0" presId="urn:microsoft.com/office/officeart/2005/8/layout/vList4#3"/>
    <dgm:cxn modelId="{7A94483B-78F2-4AC3-AEA7-884A486E9845}" type="presParOf" srcId="{F83E9346-65A8-474B-BD59-04EC50C6B116}" destId="{9918C25A-C45B-4D7F-8DF2-D25E91B00D7C}" srcOrd="0" destOrd="0" presId="urn:microsoft.com/office/officeart/2005/8/layout/vList4#3"/>
    <dgm:cxn modelId="{DE9A2C09-F6E7-4F5A-BB90-2FB3736964FA}" type="presParOf" srcId="{9918C25A-C45B-4D7F-8DF2-D25E91B00D7C}" destId="{088E6AB6-686D-476C-967A-022E39D1D745}" srcOrd="0" destOrd="0" presId="urn:microsoft.com/office/officeart/2005/8/layout/vList4#3"/>
    <dgm:cxn modelId="{152E5A35-9CCB-4269-B5D9-8B6B04660CD9}" type="presParOf" srcId="{9918C25A-C45B-4D7F-8DF2-D25E91B00D7C}" destId="{8844ED08-08B8-4EC5-8A24-0C6BC085B92D}" srcOrd="1" destOrd="0" presId="urn:microsoft.com/office/officeart/2005/8/layout/vList4#3"/>
    <dgm:cxn modelId="{1D49D7A9-86B3-4B8C-BD2D-77329FEC7BC4}" type="presParOf" srcId="{9918C25A-C45B-4D7F-8DF2-D25E91B00D7C}" destId="{4E66F776-E928-49E7-AFEB-3E1481722F5D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0B2D0EA-0831-411B-9483-1343386359F0}" type="doc">
      <dgm:prSet loTypeId="urn:microsoft.com/office/officeart/2005/8/layout/pList2#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26A7BFD-00BD-400A-A28D-16C1C60CFBB5}">
      <dgm:prSet custT="1"/>
      <dgm:spPr>
        <a:gradFill rotWithShape="0">
          <a:gsLst>
            <a:gs pos="0">
              <a:schemeClr val="bg1"/>
            </a:gs>
            <a:gs pos="50000">
              <a:schemeClr val="bg1">
                <a:lumMod val="9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</a:gradFill>
        <a:effectLst>
          <a:softEdge rad="127000"/>
        </a:effectLst>
      </dgm:spPr>
      <dgm:t>
        <a:bodyPr/>
        <a:lstStyle/>
        <a:p>
          <a:r>
            <a:rPr lang="ru-RU" sz="800" b="0" i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На </a:t>
          </a:r>
          <a:r>
            <a:rPr lang="ru-RU" sz="800" b="0" i="0" dirty="0" err="1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реализа-цию</a:t>
          </a:r>
          <a:r>
            <a:rPr lang="ru-RU" sz="800" b="0" i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>
          <a:r>
            <a:rPr lang="ru-RU" sz="800" b="0" i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ППМИ</a:t>
          </a:r>
        </a:p>
        <a:p>
          <a:endParaRPr lang="ru-RU" sz="600" b="0" i="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600" b="0" i="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600" b="0" i="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600" b="0" i="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800" b="0" i="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800" b="0" i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– 1 225,6 </a:t>
          </a:r>
        </a:p>
        <a:p>
          <a:r>
            <a:rPr lang="ru-RU" sz="800" b="0" i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тыс.руб.</a:t>
          </a:r>
        </a:p>
        <a:p>
          <a:r>
            <a:rPr lang="ru-RU" sz="800" b="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(100% )</a:t>
          </a:r>
        </a:p>
      </dgm:t>
    </dgm:pt>
    <dgm:pt modelId="{490ACA5A-2037-430A-B47E-EF50D6426BEA}" type="parTrans" cxnId="{47ED560F-14A8-48B2-A7C3-17863D56800B}">
      <dgm:prSet/>
      <dgm:spPr/>
      <dgm:t>
        <a:bodyPr/>
        <a:lstStyle/>
        <a:p>
          <a:endParaRPr lang="ru-RU"/>
        </a:p>
      </dgm:t>
    </dgm:pt>
    <dgm:pt modelId="{34271020-04D6-4A0A-A4E6-932339A762AC}" type="sibTrans" cxnId="{47ED560F-14A8-48B2-A7C3-17863D56800B}">
      <dgm:prSet/>
      <dgm:spPr/>
      <dgm:t>
        <a:bodyPr/>
        <a:lstStyle/>
        <a:p>
          <a:endParaRPr lang="ru-RU"/>
        </a:p>
      </dgm:t>
    </dgm:pt>
    <dgm:pt modelId="{6EEF484E-5697-4E2C-A2D9-B44F18F5048E}">
      <dgm:prSet custT="1"/>
      <dgm:spPr>
        <a:gradFill rotWithShape="0">
          <a:gsLst>
            <a:gs pos="0">
              <a:schemeClr val="bg1"/>
            </a:gs>
            <a:gs pos="50000">
              <a:schemeClr val="bg1">
                <a:lumMod val="9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</a:gradFill>
      </dgm:spPr>
      <dgm:t>
        <a:bodyPr/>
        <a:lstStyle/>
        <a:p>
          <a:r>
            <a:rPr lang="ru-RU" sz="8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Поддержка редакций районных и городских газет </a:t>
          </a:r>
        </a:p>
        <a:p>
          <a:endParaRPr lang="ru-RU" sz="80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80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80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60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800" b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– 450,0 </a:t>
          </a:r>
        </a:p>
        <a:p>
          <a:r>
            <a:rPr lang="ru-RU" sz="800" b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тыс.руб.</a:t>
          </a:r>
        </a:p>
        <a:p>
          <a:r>
            <a:rPr lang="ru-RU" sz="800" b="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(100%)</a:t>
          </a:r>
          <a:endParaRPr lang="ru-RU" sz="800" b="0" i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1B82434-1564-472C-9D15-DF79E7F4A125}" type="parTrans" cxnId="{07DF91BD-90D7-4CDC-BABB-BB1380ECD257}">
      <dgm:prSet/>
      <dgm:spPr/>
      <dgm:t>
        <a:bodyPr/>
        <a:lstStyle/>
        <a:p>
          <a:endParaRPr lang="ru-RU"/>
        </a:p>
      </dgm:t>
    </dgm:pt>
    <dgm:pt modelId="{A4533CB2-97A4-44D3-9628-94287E756256}" type="sibTrans" cxnId="{07DF91BD-90D7-4CDC-BABB-BB1380ECD257}">
      <dgm:prSet/>
      <dgm:spPr/>
      <dgm:t>
        <a:bodyPr/>
        <a:lstStyle/>
        <a:p>
          <a:endParaRPr lang="ru-RU"/>
        </a:p>
      </dgm:t>
    </dgm:pt>
    <dgm:pt modelId="{C5852B26-4C2B-4117-A146-5F0E0E773F25}">
      <dgm:prSet custT="1"/>
      <dgm:spPr>
        <a:gradFill rotWithShape="0">
          <a:gsLst>
            <a:gs pos="0">
              <a:schemeClr val="bg1"/>
            </a:gs>
            <a:gs pos="50000">
              <a:schemeClr val="bg1">
                <a:lumMod val="9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</a:gradFill>
      </dgm:spPr>
      <dgm:t>
        <a:bodyPr/>
        <a:lstStyle/>
        <a:p>
          <a:r>
            <a:rPr lang="ru-RU" sz="800" b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По статусу «Город воинской славы» </a:t>
          </a:r>
        </a:p>
        <a:p>
          <a:endParaRPr lang="ru-RU" sz="800" b="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600" b="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600" b="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800" b="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800" b="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800" b="0" i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–</a:t>
          </a:r>
          <a:r>
            <a:rPr lang="ru-RU" sz="800" b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 73 091,3 тыс. руб.</a:t>
          </a:r>
        </a:p>
        <a:p>
          <a:r>
            <a:rPr lang="ru-RU" sz="800" b="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(93,1% </a:t>
          </a:r>
        </a:p>
        <a:p>
          <a:r>
            <a:rPr lang="ru-RU" sz="800" b="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при плане</a:t>
          </a:r>
        </a:p>
        <a:p>
          <a:r>
            <a:rPr lang="ru-RU" sz="800" b="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78 474,1 тыс. руб.)</a:t>
          </a:r>
          <a:endParaRPr lang="ru-RU" sz="800" b="0" i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1A26AC5-5BC8-4291-83EC-340A8D876534}" type="parTrans" cxnId="{F0653222-8EE7-4DD0-9937-627F38AA1054}">
      <dgm:prSet/>
      <dgm:spPr/>
      <dgm:t>
        <a:bodyPr/>
        <a:lstStyle/>
        <a:p>
          <a:endParaRPr lang="ru-RU"/>
        </a:p>
      </dgm:t>
    </dgm:pt>
    <dgm:pt modelId="{70478909-25E3-4732-9F41-0724C0A748E3}" type="sibTrans" cxnId="{F0653222-8EE7-4DD0-9937-627F38AA1054}">
      <dgm:prSet/>
      <dgm:spPr/>
      <dgm:t>
        <a:bodyPr/>
        <a:lstStyle/>
        <a:p>
          <a:endParaRPr lang="ru-RU"/>
        </a:p>
      </dgm:t>
    </dgm:pt>
    <dgm:pt modelId="{704DA396-8E05-4F33-A9E3-A3A77BADE2E3}">
      <dgm:prSet custT="1"/>
      <dgm:spPr>
        <a:gradFill rotWithShape="0">
          <a:gsLst>
            <a:gs pos="0">
              <a:schemeClr val="bg1"/>
            </a:gs>
            <a:gs pos="50000">
              <a:schemeClr val="bg1">
                <a:lumMod val="9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</a:gradFill>
      </dgm:spPr>
      <dgm:t>
        <a:bodyPr/>
        <a:lstStyle/>
        <a:p>
          <a:r>
            <a:rPr lang="ru-RU" sz="800" b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На </a:t>
          </a:r>
          <a:r>
            <a:rPr lang="ru-RU" sz="800" b="0" dirty="0" err="1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приобрете-ние</a:t>
          </a:r>
          <a:r>
            <a:rPr lang="ru-RU" sz="800" b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 и установку </a:t>
          </a:r>
          <a:r>
            <a:rPr lang="ru-RU" sz="800" b="0" dirty="0" err="1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плоскост-ных</a:t>
          </a:r>
          <a:r>
            <a:rPr lang="ru-RU" sz="800" b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 спортивных сооружений </a:t>
          </a:r>
        </a:p>
        <a:p>
          <a:endParaRPr lang="ru-RU" sz="600" b="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600" b="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800" b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– 534,4 </a:t>
          </a:r>
        </a:p>
        <a:p>
          <a:r>
            <a:rPr lang="ru-RU" sz="800" b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тыс. руб.</a:t>
          </a:r>
        </a:p>
        <a:p>
          <a:r>
            <a:rPr lang="ru-RU" sz="800" b="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(100%)</a:t>
          </a:r>
          <a:endParaRPr lang="ru-RU" sz="800" b="0" i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56EE1A2-C5B2-46B8-B8D3-C880A3AC19DA}" type="parTrans" cxnId="{C121528E-4C1F-47D0-9236-9E5702220769}">
      <dgm:prSet/>
      <dgm:spPr/>
      <dgm:t>
        <a:bodyPr/>
        <a:lstStyle/>
        <a:p>
          <a:endParaRPr lang="ru-RU"/>
        </a:p>
      </dgm:t>
    </dgm:pt>
    <dgm:pt modelId="{7B4AA596-9DD1-42CA-9EE2-E25D6E699BEF}" type="sibTrans" cxnId="{C121528E-4C1F-47D0-9236-9E5702220769}">
      <dgm:prSet/>
      <dgm:spPr/>
      <dgm:t>
        <a:bodyPr/>
        <a:lstStyle/>
        <a:p>
          <a:endParaRPr lang="ru-RU"/>
        </a:p>
      </dgm:t>
    </dgm:pt>
    <dgm:pt modelId="{F5C5AEDB-7A1B-42DD-A5C8-ED0049E279D3}">
      <dgm:prSet custT="1"/>
      <dgm:spPr>
        <a:gradFill rotWithShape="0">
          <a:gsLst>
            <a:gs pos="0">
              <a:schemeClr val="bg1"/>
            </a:gs>
            <a:gs pos="50000">
              <a:schemeClr val="bg1">
                <a:lumMod val="9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</a:gradFill>
      </dgm:spPr>
      <dgm:t>
        <a:bodyPr/>
        <a:lstStyle/>
        <a:p>
          <a:r>
            <a:rPr lang="ru-RU" sz="800" b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На организацию участия детей и подростков в социально-значимых региональных проектах </a:t>
          </a:r>
        </a:p>
        <a:p>
          <a:endParaRPr lang="ru-RU" sz="600" b="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800" b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– 622 </a:t>
          </a:r>
        </a:p>
        <a:p>
          <a:r>
            <a:rPr lang="ru-RU" sz="800" b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тыс. руб.</a:t>
          </a:r>
        </a:p>
        <a:p>
          <a:r>
            <a:rPr lang="ru-RU" sz="800" b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800" b="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(100%)</a:t>
          </a:r>
          <a:endParaRPr lang="ru-RU" sz="800" b="0" i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E304085-9E9E-404F-A984-DBD85D9D62A9}" type="parTrans" cxnId="{8CA52699-0006-462C-BCDC-3E7885639205}">
      <dgm:prSet/>
      <dgm:spPr/>
      <dgm:t>
        <a:bodyPr/>
        <a:lstStyle/>
        <a:p>
          <a:endParaRPr lang="ru-RU"/>
        </a:p>
      </dgm:t>
    </dgm:pt>
    <dgm:pt modelId="{36D2E660-E7AF-4F63-B032-5B31BD5A576C}" type="sibTrans" cxnId="{8CA52699-0006-462C-BCDC-3E7885639205}">
      <dgm:prSet/>
      <dgm:spPr/>
      <dgm:t>
        <a:bodyPr/>
        <a:lstStyle/>
        <a:p>
          <a:endParaRPr lang="ru-RU"/>
        </a:p>
      </dgm:t>
    </dgm:pt>
    <dgm:pt modelId="{0AB24173-EC79-4196-B8D3-4326CFC90949}">
      <dgm:prSet custT="1"/>
      <dgm:spPr>
        <a:gradFill rotWithShape="0">
          <a:gsLst>
            <a:gs pos="0">
              <a:schemeClr val="bg1"/>
            </a:gs>
            <a:gs pos="50000">
              <a:schemeClr val="bg1">
                <a:lumMod val="9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</a:gradFill>
      </dgm:spPr>
      <dgm:t>
        <a:bodyPr/>
        <a:lstStyle/>
        <a:p>
          <a:r>
            <a:rPr lang="ru-RU" sz="800" b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На повышение заработной платы </a:t>
          </a:r>
          <a:r>
            <a:rPr lang="ru-RU" sz="800" b="0" dirty="0" err="1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педработ-ников</a:t>
          </a:r>
          <a:r>
            <a:rPr lang="ru-RU" sz="800" b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 муниципальных организаций </a:t>
          </a:r>
          <a:r>
            <a:rPr lang="ru-RU" sz="800" b="0" dirty="0" err="1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допобразова-ния</a:t>
          </a:r>
          <a:r>
            <a:rPr lang="ru-RU" sz="800" b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>
          <a:endParaRPr lang="ru-RU" sz="800" b="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800" b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– 24 736,8 тыс. руб.</a:t>
          </a:r>
        </a:p>
        <a:p>
          <a:r>
            <a:rPr lang="ru-RU" sz="800" b="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(100%)</a:t>
          </a:r>
          <a:endParaRPr lang="ru-RU" sz="800" b="0" i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262A3CE-5E95-421C-9AC9-978D3A9AA4C8}" type="parTrans" cxnId="{D63DD9B2-D13A-4C79-A557-A199C177ED47}">
      <dgm:prSet/>
      <dgm:spPr/>
      <dgm:t>
        <a:bodyPr/>
        <a:lstStyle/>
        <a:p>
          <a:endParaRPr lang="ru-RU"/>
        </a:p>
      </dgm:t>
    </dgm:pt>
    <dgm:pt modelId="{F4E59D57-6F4F-46DC-8DA9-239BA3D99027}" type="sibTrans" cxnId="{D63DD9B2-D13A-4C79-A557-A199C177ED47}">
      <dgm:prSet/>
      <dgm:spPr/>
      <dgm:t>
        <a:bodyPr/>
        <a:lstStyle/>
        <a:p>
          <a:endParaRPr lang="ru-RU"/>
        </a:p>
      </dgm:t>
    </dgm:pt>
    <dgm:pt modelId="{C9EE6467-0BD1-46FE-BBA6-0F6D9AC31B88}">
      <dgm:prSet custT="1"/>
      <dgm:spPr>
        <a:gradFill rotWithShape="0">
          <a:gsLst>
            <a:gs pos="0">
              <a:schemeClr val="bg1"/>
            </a:gs>
            <a:gs pos="50000">
              <a:schemeClr val="bg1">
                <a:lumMod val="9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</a:gradFill>
      </dgm:spPr>
      <dgm:t>
        <a:bodyPr/>
        <a:lstStyle/>
        <a:p>
          <a:r>
            <a:rPr lang="ru-RU" sz="800" b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На повышение заработной платы работникам </a:t>
          </a:r>
          <a:r>
            <a:rPr lang="ru-RU" sz="800" b="0" dirty="0" err="1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муници-пальных</a:t>
          </a:r>
          <a:r>
            <a:rPr lang="ru-RU" sz="800" b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 учреждений культуры </a:t>
          </a:r>
        </a:p>
        <a:p>
          <a:endParaRPr lang="ru-RU" sz="600" b="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600" b="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800" b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– 29 311,3 тыс.руб.</a:t>
          </a:r>
        </a:p>
        <a:p>
          <a:r>
            <a:rPr lang="ru-RU" sz="800" b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800" b="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(100%)</a:t>
          </a:r>
          <a:endParaRPr lang="ru-RU" sz="800" b="0" i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7375786-25E7-4F24-81E7-EE107D2C55A8}" type="parTrans" cxnId="{02CA72E0-E51D-4E48-994D-41354E62DE4B}">
      <dgm:prSet/>
      <dgm:spPr/>
      <dgm:t>
        <a:bodyPr/>
        <a:lstStyle/>
        <a:p>
          <a:endParaRPr lang="ru-RU"/>
        </a:p>
      </dgm:t>
    </dgm:pt>
    <dgm:pt modelId="{36AB33A0-F808-4DA2-A4B9-4B4D5DE1B2BF}" type="sibTrans" cxnId="{02CA72E0-E51D-4E48-994D-41354E62DE4B}">
      <dgm:prSet/>
      <dgm:spPr/>
      <dgm:t>
        <a:bodyPr/>
        <a:lstStyle/>
        <a:p>
          <a:endParaRPr lang="ru-RU"/>
        </a:p>
      </dgm:t>
    </dgm:pt>
    <dgm:pt modelId="{38826091-F364-4A92-BF10-A923F2B59EAA}">
      <dgm:prSet custT="1"/>
      <dgm:spPr>
        <a:gradFill rotWithShape="0">
          <a:gsLst>
            <a:gs pos="0">
              <a:schemeClr val="bg1"/>
            </a:gs>
            <a:gs pos="50000">
              <a:schemeClr val="bg1">
                <a:lumMod val="9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</a:gradFill>
      </dgm:spPr>
      <dgm:t>
        <a:bodyPr/>
        <a:lstStyle/>
        <a:p>
          <a:r>
            <a:rPr lang="ru-RU" sz="800" b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Укрепление материально-технической базы муниципальных </a:t>
          </a:r>
        </a:p>
        <a:p>
          <a:endParaRPr lang="ru-RU" sz="300" b="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800" b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1) спортивных школ </a:t>
          </a:r>
        </a:p>
        <a:p>
          <a:r>
            <a:rPr lang="ru-RU" sz="800" b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– 500 тыс. руб.  </a:t>
          </a:r>
          <a:r>
            <a:rPr lang="ru-RU" sz="800" b="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(100%); </a:t>
          </a:r>
        </a:p>
        <a:p>
          <a:endParaRPr lang="ru-RU" sz="300" b="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800" b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2) </a:t>
          </a:r>
          <a:r>
            <a:rPr lang="ru-RU" sz="800" b="0" dirty="0" err="1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общеобразо-вательных</a:t>
          </a:r>
          <a:r>
            <a:rPr lang="ru-RU" sz="800" b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 организаций  </a:t>
          </a:r>
        </a:p>
        <a:p>
          <a:r>
            <a:rPr lang="ru-RU" sz="800" b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– 273 тыс. руб.  </a:t>
          </a:r>
        </a:p>
        <a:p>
          <a:r>
            <a:rPr lang="ru-RU" sz="800" b="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(100%);</a:t>
          </a:r>
        </a:p>
        <a:p>
          <a:endParaRPr lang="ru-RU" sz="800" b="0" i="1" dirty="0" smtClean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200" dirty="0" smtClean="0">
            <a:latin typeface="Times New Roman" pitchFamily="18" charset="0"/>
            <a:cs typeface="Times New Roman" pitchFamily="18" charset="0"/>
          </a:endParaRPr>
        </a:p>
      </dgm:t>
    </dgm:pt>
    <dgm:pt modelId="{5F0F1D05-D0AF-4E85-B952-6C6D73BF6DA0}" type="parTrans" cxnId="{D569441F-A4B2-4604-911C-13BDDEBFC7E9}">
      <dgm:prSet/>
      <dgm:spPr/>
      <dgm:t>
        <a:bodyPr/>
        <a:lstStyle/>
        <a:p>
          <a:endParaRPr lang="ru-RU"/>
        </a:p>
      </dgm:t>
    </dgm:pt>
    <dgm:pt modelId="{172FC5DC-BA58-4016-9B2B-DE8ABD2E1DB6}" type="sibTrans" cxnId="{D569441F-A4B2-4604-911C-13BDDEBFC7E9}">
      <dgm:prSet/>
      <dgm:spPr/>
      <dgm:t>
        <a:bodyPr/>
        <a:lstStyle/>
        <a:p>
          <a:endParaRPr lang="ru-RU"/>
        </a:p>
      </dgm:t>
    </dgm:pt>
    <dgm:pt modelId="{D4B3CB9D-2E9C-4C7A-B070-8DC92A9D4AF4}">
      <dgm:prSet custT="1"/>
      <dgm:spPr>
        <a:gradFill rotWithShape="0">
          <a:gsLst>
            <a:gs pos="0">
              <a:schemeClr val="bg1"/>
            </a:gs>
            <a:gs pos="50000">
              <a:schemeClr val="bg1">
                <a:lumMod val="9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</a:gradFill>
      </dgm:spPr>
      <dgm:t>
        <a:bodyPr/>
        <a:lstStyle/>
        <a:p>
          <a:r>
            <a:rPr lang="ru-RU" sz="800" b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На </a:t>
          </a:r>
          <a:r>
            <a:rPr lang="ru-RU" sz="800" b="0" dirty="0" err="1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организа-цию</a:t>
          </a:r>
          <a:r>
            <a:rPr lang="ru-RU" sz="800" b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 отдыха детей в </a:t>
          </a:r>
          <a:r>
            <a:rPr lang="ru-RU" sz="800" b="0" dirty="0" err="1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канику-лярное</a:t>
          </a:r>
          <a:r>
            <a:rPr lang="ru-RU" sz="800" b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 время </a:t>
          </a:r>
        </a:p>
        <a:p>
          <a:endParaRPr lang="ru-RU" sz="600" b="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600" b="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800" b="0" i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– 4 810,0 </a:t>
          </a:r>
        </a:p>
        <a:p>
          <a:r>
            <a:rPr lang="ru-RU" sz="800" b="0" i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тыс.руб. </a:t>
          </a:r>
        </a:p>
        <a:p>
          <a:r>
            <a:rPr lang="ru-RU" sz="800" b="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(100%)</a:t>
          </a:r>
          <a:endParaRPr lang="ru-RU" sz="800" b="0" i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A85B795-2380-4358-AA63-4898C6491A83}" type="parTrans" cxnId="{FC1CA761-771B-4F92-B52E-9CCF8A98A4BE}">
      <dgm:prSet/>
      <dgm:spPr/>
      <dgm:t>
        <a:bodyPr/>
        <a:lstStyle/>
        <a:p>
          <a:endParaRPr lang="ru-RU"/>
        </a:p>
      </dgm:t>
    </dgm:pt>
    <dgm:pt modelId="{2C349EF3-CB7F-4498-AB73-F32DEEFF8C74}" type="sibTrans" cxnId="{FC1CA761-771B-4F92-B52E-9CCF8A98A4BE}">
      <dgm:prSet/>
      <dgm:spPr/>
      <dgm:t>
        <a:bodyPr/>
        <a:lstStyle/>
        <a:p>
          <a:endParaRPr lang="ru-RU"/>
        </a:p>
      </dgm:t>
    </dgm:pt>
    <dgm:pt modelId="{996F1805-B5E5-4C86-86F3-E29103B857FA}">
      <dgm:prSet custT="1"/>
      <dgm:spPr>
        <a:gradFill rotWithShape="0">
          <a:gsLst>
            <a:gs pos="0">
              <a:schemeClr val="bg1"/>
            </a:gs>
            <a:gs pos="50000">
              <a:schemeClr val="bg1">
                <a:lumMod val="9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lin ang="0" scaled="0"/>
        </a:gradFill>
      </dgm:spPr>
      <dgm:t>
        <a:bodyPr/>
        <a:lstStyle/>
        <a:p>
          <a:r>
            <a:rPr lang="ru-RU" sz="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Оснащение </a:t>
          </a:r>
          <a:r>
            <a:rPr lang="ru-RU" sz="8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муниципаль-ных</a:t>
          </a:r>
          <a:r>
            <a:rPr lang="ru-RU" sz="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8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образова-тельных</a:t>
          </a:r>
          <a:r>
            <a:rPr lang="ru-RU" sz="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организаций дошкольного образования уличными игровыми комплексами</a:t>
          </a:r>
        </a:p>
        <a:p>
          <a:endParaRPr lang="ru-RU" sz="6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800" b="0" i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–</a:t>
          </a:r>
          <a:r>
            <a:rPr lang="ru-RU" sz="800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rPr>
            <a:t> 987,8 тыс. руб. </a:t>
          </a:r>
        </a:p>
        <a:p>
          <a:r>
            <a:rPr lang="ru-RU" sz="8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(100%)</a:t>
          </a:r>
          <a:endParaRPr lang="ru-RU" sz="800" i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E4BE01B-C724-458B-B3CD-9C6F5D5F3BDF}" type="parTrans" cxnId="{E8B940B5-84CA-4C7D-8303-CB03F687DC6A}">
      <dgm:prSet/>
      <dgm:spPr/>
      <dgm:t>
        <a:bodyPr/>
        <a:lstStyle/>
        <a:p>
          <a:endParaRPr lang="ru-RU"/>
        </a:p>
      </dgm:t>
    </dgm:pt>
    <dgm:pt modelId="{E698042E-6A13-45EF-A63C-07B34C1330EB}" type="sibTrans" cxnId="{E8B940B5-84CA-4C7D-8303-CB03F687DC6A}">
      <dgm:prSet/>
      <dgm:spPr/>
      <dgm:t>
        <a:bodyPr/>
        <a:lstStyle/>
        <a:p>
          <a:endParaRPr lang="ru-RU"/>
        </a:p>
      </dgm:t>
    </dgm:pt>
    <dgm:pt modelId="{871B6C66-D72B-4F2E-9F05-65A6A232B1CF}">
      <dgm:prSet custT="1"/>
      <dgm:spPr>
        <a:gradFill rotWithShape="0">
          <a:gsLst>
            <a:gs pos="0">
              <a:schemeClr val="bg1"/>
            </a:gs>
            <a:gs pos="50000">
              <a:schemeClr val="bg1">
                <a:lumMod val="9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lin ang="0" scaled="0"/>
        </a:gradFill>
      </dgm:spPr>
      <dgm:t>
        <a:bodyPr/>
        <a:lstStyle/>
        <a:p>
          <a:r>
            <a:rPr lang="ru-RU" sz="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На </a:t>
          </a:r>
          <a:r>
            <a:rPr lang="ru-RU" sz="8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единовре-менную</a:t>
          </a:r>
          <a:r>
            <a:rPr lang="ru-RU" sz="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выплату к началу учебного года работникам </a:t>
          </a:r>
          <a:r>
            <a:rPr lang="ru-RU" sz="8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муници-пальных</a:t>
          </a:r>
          <a:r>
            <a:rPr lang="ru-RU" sz="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8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образова-тельных</a:t>
          </a:r>
          <a:r>
            <a:rPr lang="ru-RU" sz="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8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организа-ций</a:t>
          </a:r>
          <a:endParaRPr lang="ru-RU" sz="800" dirty="0" smtClean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600" dirty="0" smtClean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- 2 594,1 тыс. руб.</a:t>
          </a:r>
        </a:p>
        <a:p>
          <a:r>
            <a:rPr lang="ru-RU" sz="8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(100%)</a:t>
          </a:r>
          <a:endParaRPr lang="ru-RU" sz="800" i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A4D525E-A657-4927-B272-5971EC44ABA4}" type="parTrans" cxnId="{EA30C2BF-8FF8-49AA-9994-4E01208E69B6}">
      <dgm:prSet/>
      <dgm:spPr/>
      <dgm:t>
        <a:bodyPr/>
        <a:lstStyle/>
        <a:p>
          <a:endParaRPr lang="ru-RU"/>
        </a:p>
      </dgm:t>
    </dgm:pt>
    <dgm:pt modelId="{D319B9BB-FFCD-4F53-B0F0-4049C8B97B58}" type="sibTrans" cxnId="{EA30C2BF-8FF8-49AA-9994-4E01208E69B6}">
      <dgm:prSet/>
      <dgm:spPr/>
      <dgm:t>
        <a:bodyPr/>
        <a:lstStyle/>
        <a:p>
          <a:endParaRPr lang="ru-RU"/>
        </a:p>
      </dgm:t>
    </dgm:pt>
    <dgm:pt modelId="{5B9777A2-8ABD-4470-BFD8-4411CC2CFE7A}" type="pres">
      <dgm:prSet presAssocID="{90B2D0EA-0831-411B-9483-1343386359F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54E1798-608D-4769-964E-48DF0333D0EF}" type="pres">
      <dgm:prSet presAssocID="{90B2D0EA-0831-411B-9483-1343386359F0}" presName="bkgdShp" presStyleLbl="alignAccFollowNode1" presStyleIdx="0" presStyleCnt="1" custScaleY="117429" custLinFactNeighborX="-1587" custLinFactNeighborY="16303"/>
      <dgm:spPr>
        <a:solidFill>
          <a:schemeClr val="accent5">
            <a:lumMod val="40000"/>
            <a:lumOff val="60000"/>
            <a:alpha val="52000"/>
          </a:schemeClr>
        </a:solidFill>
        <a:effectLst>
          <a:softEdge rad="63500"/>
        </a:effectLst>
      </dgm:spPr>
      <dgm:t>
        <a:bodyPr/>
        <a:lstStyle/>
        <a:p>
          <a:endParaRPr lang="ru-RU"/>
        </a:p>
      </dgm:t>
    </dgm:pt>
    <dgm:pt modelId="{1CC4E739-8A16-447B-BDCD-4F92CD69E318}" type="pres">
      <dgm:prSet presAssocID="{90B2D0EA-0831-411B-9483-1343386359F0}" presName="linComp" presStyleCnt="0"/>
      <dgm:spPr/>
      <dgm:t>
        <a:bodyPr/>
        <a:lstStyle/>
        <a:p>
          <a:endParaRPr lang="ru-RU"/>
        </a:p>
      </dgm:t>
    </dgm:pt>
    <dgm:pt modelId="{85B0F4E9-25D8-4554-8C09-91034FF06C48}" type="pres">
      <dgm:prSet presAssocID="{A26A7BFD-00BD-400A-A28D-16C1C60CFBB5}" presName="compNode" presStyleCnt="0"/>
      <dgm:spPr/>
      <dgm:t>
        <a:bodyPr/>
        <a:lstStyle/>
        <a:p>
          <a:endParaRPr lang="ru-RU"/>
        </a:p>
      </dgm:t>
    </dgm:pt>
    <dgm:pt modelId="{720E5BC0-2429-434F-9003-4870DE55E9A9}" type="pres">
      <dgm:prSet presAssocID="{A26A7BFD-00BD-400A-A28D-16C1C60CFBB5}" presName="node" presStyleLbl="node1" presStyleIdx="0" presStyleCnt="11" custScaleX="177729" custLinFactNeighborX="-60779" custLinFactNeighborY="-191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F10998-2048-459E-AD67-953CFBDD2C0A}" type="pres">
      <dgm:prSet presAssocID="{A26A7BFD-00BD-400A-A28D-16C1C60CFBB5}" presName="invisiNode" presStyleLbl="node1" presStyleIdx="0" presStyleCnt="11"/>
      <dgm:spPr/>
      <dgm:t>
        <a:bodyPr/>
        <a:lstStyle/>
        <a:p>
          <a:endParaRPr lang="ru-RU"/>
        </a:p>
      </dgm:t>
    </dgm:pt>
    <dgm:pt modelId="{A7709508-626F-4266-A9EC-A9E5456C5A79}" type="pres">
      <dgm:prSet presAssocID="{A26A7BFD-00BD-400A-A28D-16C1C60CFBB5}" presName="imagNode" presStyleLbl="fgImgPlace1" presStyleIdx="0" presStyleCnt="11" custScaleX="178726" custScaleY="53890" custLinFactNeighborX="-57019" custLinFactNeighborY="-15215"/>
      <dgm:spPr>
        <a:blipFill rotWithShape="0">
          <a:blip xmlns:r="http://schemas.openxmlformats.org/officeDocument/2006/relationships" r:embed="rId1"/>
          <a:stretch>
            <a:fillRect/>
          </a:stretch>
        </a:blipFill>
        <a:effectLst>
          <a:softEdge rad="63500"/>
        </a:effectLst>
      </dgm:spPr>
      <dgm:t>
        <a:bodyPr/>
        <a:lstStyle/>
        <a:p>
          <a:endParaRPr lang="ru-RU"/>
        </a:p>
      </dgm:t>
    </dgm:pt>
    <dgm:pt modelId="{EB4B3DA0-3E30-4350-8295-C4BB0CCDB6CE}" type="pres">
      <dgm:prSet presAssocID="{34271020-04D6-4A0A-A4E6-932339A762A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58DFBAE-A2D5-4180-911A-BC7F1402E59D}" type="pres">
      <dgm:prSet presAssocID="{6EEF484E-5697-4E2C-A2D9-B44F18F5048E}" presName="compNode" presStyleCnt="0"/>
      <dgm:spPr/>
    </dgm:pt>
    <dgm:pt modelId="{484BB055-9C52-42E1-9D31-75AEC6BACD53}" type="pres">
      <dgm:prSet presAssocID="{6EEF484E-5697-4E2C-A2D9-B44F18F5048E}" presName="node" presStyleLbl="node1" presStyleIdx="1" presStyleCnt="11" custScaleX="214873" custLinFactNeighborX="-60469" custLinFactNeighborY="-191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E869CA-DDF0-4AB3-B5CE-F2E664F06649}" type="pres">
      <dgm:prSet presAssocID="{6EEF484E-5697-4E2C-A2D9-B44F18F5048E}" presName="invisiNode" presStyleLbl="node1" presStyleIdx="1" presStyleCnt="11"/>
      <dgm:spPr/>
    </dgm:pt>
    <dgm:pt modelId="{FD153C96-F9E8-4883-91C9-F5A1274D424D}" type="pres">
      <dgm:prSet presAssocID="{6EEF484E-5697-4E2C-A2D9-B44F18F5048E}" presName="imagNode" presStyleLbl="fgImgPlace1" presStyleIdx="1" presStyleCnt="11" custScaleX="188776" custScaleY="53893" custLinFactNeighborX="-51856" custLinFactNeighborY="-15213"/>
      <dgm:spPr>
        <a:blipFill rotWithShape="0">
          <a:blip xmlns:r="http://schemas.openxmlformats.org/officeDocument/2006/relationships" r:embed="rId2"/>
          <a:stretch>
            <a:fillRect/>
          </a:stretch>
        </a:blipFill>
        <a:effectLst>
          <a:softEdge rad="63500"/>
        </a:effectLst>
      </dgm:spPr>
      <dgm:t>
        <a:bodyPr/>
        <a:lstStyle/>
        <a:p>
          <a:endParaRPr lang="ru-RU"/>
        </a:p>
      </dgm:t>
    </dgm:pt>
    <dgm:pt modelId="{380E6FDF-82A8-4350-BF6A-45151EA7F12F}" type="pres">
      <dgm:prSet presAssocID="{A4533CB2-97A4-44D3-9628-94287E75625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340F72F-09A1-4F84-BF0D-CBF049116FF5}" type="pres">
      <dgm:prSet presAssocID="{C5852B26-4C2B-4117-A146-5F0E0E773F25}" presName="compNode" presStyleCnt="0"/>
      <dgm:spPr/>
    </dgm:pt>
    <dgm:pt modelId="{EF94A009-211B-4C13-88DF-1A8E1D185EC7}" type="pres">
      <dgm:prSet presAssocID="{C5852B26-4C2B-4117-A146-5F0E0E773F25}" presName="node" presStyleLbl="node1" presStyleIdx="2" presStyleCnt="11" custScaleX="201976" custLinFactNeighborX="-39429" custLinFactNeighborY="-191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18F833-4947-42FD-A024-2CB19DCA85BE}" type="pres">
      <dgm:prSet presAssocID="{C5852B26-4C2B-4117-A146-5F0E0E773F25}" presName="invisiNode" presStyleLbl="node1" presStyleIdx="2" presStyleCnt="11"/>
      <dgm:spPr/>
    </dgm:pt>
    <dgm:pt modelId="{AA5D5179-1794-455B-85DE-51E7FDC9CCF2}" type="pres">
      <dgm:prSet presAssocID="{C5852B26-4C2B-4117-A146-5F0E0E773F25}" presName="imagNode" presStyleLbl="fgImgPlace1" presStyleIdx="2" presStyleCnt="11" custScaleX="178406" custScaleY="63132" custLinFactNeighborX="-30517" custLinFactNeighborY="-10594"/>
      <dgm:spPr>
        <a:blipFill rotWithShape="0">
          <a:blip xmlns:r="http://schemas.openxmlformats.org/officeDocument/2006/relationships" r:embed="rId3"/>
          <a:stretch>
            <a:fillRect/>
          </a:stretch>
        </a:blipFill>
        <a:effectLst>
          <a:softEdge rad="63500"/>
        </a:effectLst>
      </dgm:spPr>
      <dgm:t>
        <a:bodyPr/>
        <a:lstStyle/>
        <a:p>
          <a:endParaRPr lang="ru-RU"/>
        </a:p>
      </dgm:t>
    </dgm:pt>
    <dgm:pt modelId="{12F08F96-3562-44C4-8AB5-78C7C0E2FAE7}" type="pres">
      <dgm:prSet presAssocID="{70478909-25E3-4732-9F41-0724C0A748E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F172237-3266-47B7-9431-2A1EAA1225E3}" type="pres">
      <dgm:prSet presAssocID="{D4B3CB9D-2E9C-4C7A-B070-8DC92A9D4AF4}" presName="compNode" presStyleCnt="0"/>
      <dgm:spPr/>
    </dgm:pt>
    <dgm:pt modelId="{480E0EB9-F3E8-4166-BE72-1E7B244D03AA}" type="pres">
      <dgm:prSet presAssocID="{D4B3CB9D-2E9C-4C7A-B070-8DC92A9D4AF4}" presName="node" presStyleLbl="node1" presStyleIdx="3" presStyleCnt="11" custScaleX="170579" custLinFactNeighborX="-33046" custLinFactNeighborY="-191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41AD43-E616-406E-8D73-304016EBC130}" type="pres">
      <dgm:prSet presAssocID="{D4B3CB9D-2E9C-4C7A-B070-8DC92A9D4AF4}" presName="invisiNode" presStyleLbl="node1" presStyleIdx="3" presStyleCnt="11"/>
      <dgm:spPr/>
    </dgm:pt>
    <dgm:pt modelId="{5772DEDE-8325-4446-ACB9-23086AB1E493}" type="pres">
      <dgm:prSet presAssocID="{D4B3CB9D-2E9C-4C7A-B070-8DC92A9D4AF4}" presName="imagNode" presStyleLbl="fgImgPlace1" presStyleIdx="3" presStyleCnt="11" custScaleX="185529" custScaleY="62260" custLinFactNeighborX="-25571" custLinFactNeighborY="-11030"/>
      <dgm:spPr>
        <a:blipFill rotWithShape="0">
          <a:blip xmlns:r="http://schemas.openxmlformats.org/officeDocument/2006/relationships" r:embed="rId4"/>
          <a:stretch>
            <a:fillRect/>
          </a:stretch>
        </a:blipFill>
        <a:effectLst>
          <a:softEdge rad="63500"/>
        </a:effectLst>
      </dgm:spPr>
      <dgm:t>
        <a:bodyPr/>
        <a:lstStyle/>
        <a:p>
          <a:endParaRPr lang="ru-RU"/>
        </a:p>
      </dgm:t>
    </dgm:pt>
    <dgm:pt modelId="{AE7BAA98-568D-47FA-A116-154CF3D1E698}" type="pres">
      <dgm:prSet presAssocID="{2C349EF3-CB7F-4498-AB73-F32DEEFF8C7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AC28A2F-56AC-40E5-9F47-8553B311F1BA}" type="pres">
      <dgm:prSet presAssocID="{704DA396-8E05-4F33-A9E3-A3A77BADE2E3}" presName="compNode" presStyleCnt="0"/>
      <dgm:spPr/>
    </dgm:pt>
    <dgm:pt modelId="{8FA5B855-21E0-43C2-ABF8-B030C390AD46}" type="pres">
      <dgm:prSet presAssocID="{704DA396-8E05-4F33-A9E3-A3A77BADE2E3}" presName="node" presStyleLbl="node1" presStyleIdx="4" presStyleCnt="11" custScaleX="212644" custLinFactNeighborX="-16267" custLinFactNeighborY="-191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2B67AC-2FE1-463B-8A32-9794999740A8}" type="pres">
      <dgm:prSet presAssocID="{704DA396-8E05-4F33-A9E3-A3A77BADE2E3}" presName="invisiNode" presStyleLbl="node1" presStyleIdx="4" presStyleCnt="11"/>
      <dgm:spPr/>
    </dgm:pt>
    <dgm:pt modelId="{5B2740B4-DF6A-41A1-9817-9FE1E9042278}" type="pres">
      <dgm:prSet presAssocID="{704DA396-8E05-4F33-A9E3-A3A77BADE2E3}" presName="imagNode" presStyleLbl="fgImgPlace1" presStyleIdx="4" presStyleCnt="11" custScaleX="187934" custScaleY="62258" custLinFactNeighborX="-8138" custLinFactNeighborY="-11031"/>
      <dgm:spPr>
        <a:blipFill rotWithShape="0">
          <a:blip xmlns:r="http://schemas.openxmlformats.org/officeDocument/2006/relationships" r:embed="rId5"/>
          <a:stretch>
            <a:fillRect/>
          </a:stretch>
        </a:blipFill>
        <a:effectLst>
          <a:softEdge rad="63500"/>
        </a:effectLst>
      </dgm:spPr>
      <dgm:t>
        <a:bodyPr/>
        <a:lstStyle/>
        <a:p>
          <a:endParaRPr lang="ru-RU"/>
        </a:p>
      </dgm:t>
    </dgm:pt>
    <dgm:pt modelId="{42D34871-8BF6-4591-9220-5FEF4B66AFAE}" type="pres">
      <dgm:prSet presAssocID="{7B4AA596-9DD1-42CA-9EE2-E25D6E699BE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19B6ACA-C3FF-4ED1-80EE-7A549A275B63}" type="pres">
      <dgm:prSet presAssocID="{F5C5AEDB-7A1B-42DD-A5C8-ED0049E279D3}" presName="compNode" presStyleCnt="0"/>
      <dgm:spPr/>
    </dgm:pt>
    <dgm:pt modelId="{50C04545-AC4F-4946-8163-9F9909A57E02}" type="pres">
      <dgm:prSet presAssocID="{F5C5AEDB-7A1B-42DD-A5C8-ED0049E279D3}" presName="node" presStyleLbl="node1" presStyleIdx="5" presStyleCnt="11" custScaleX="221907" custLinFactNeighborX="-13594" custLinFactNeighborY="-191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8F9222-4358-4E85-98BF-8F59B13B940D}" type="pres">
      <dgm:prSet presAssocID="{F5C5AEDB-7A1B-42DD-A5C8-ED0049E279D3}" presName="invisiNode" presStyleLbl="node1" presStyleIdx="5" presStyleCnt="11"/>
      <dgm:spPr/>
    </dgm:pt>
    <dgm:pt modelId="{E6C4B437-8838-4265-B07C-6ADEFEAEEB80}" type="pres">
      <dgm:prSet presAssocID="{F5C5AEDB-7A1B-42DD-A5C8-ED0049E279D3}" presName="imagNode" presStyleLbl="fgImgPlace1" presStyleIdx="5" presStyleCnt="11" custScaleX="214028" custScaleY="62258" custLinFactNeighborX="2950" custLinFactNeighborY="-11031"/>
      <dgm:spPr>
        <a:blipFill rotWithShape="0">
          <a:blip xmlns:r="http://schemas.openxmlformats.org/officeDocument/2006/relationships" r:embed="rId6"/>
          <a:stretch>
            <a:fillRect/>
          </a:stretch>
        </a:blipFill>
        <a:effectLst>
          <a:softEdge rad="63500"/>
        </a:effectLst>
      </dgm:spPr>
      <dgm:t>
        <a:bodyPr/>
        <a:lstStyle/>
        <a:p>
          <a:endParaRPr lang="ru-RU"/>
        </a:p>
      </dgm:t>
    </dgm:pt>
    <dgm:pt modelId="{BD8E38E5-0C61-48A9-8700-C7B1A423A58B}" type="pres">
      <dgm:prSet presAssocID="{36D2E660-E7AF-4F63-B032-5B31BD5A576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6A84E89-CF38-4089-8ADE-AD42B7F46475}" type="pres">
      <dgm:prSet presAssocID="{0AB24173-EC79-4196-B8D3-4326CFC90949}" presName="compNode" presStyleCnt="0"/>
      <dgm:spPr/>
    </dgm:pt>
    <dgm:pt modelId="{A790EBEB-725F-4CCA-B559-47AA51F0F3B1}" type="pres">
      <dgm:prSet presAssocID="{0AB24173-EC79-4196-B8D3-4326CFC90949}" presName="node" presStyleLbl="node1" presStyleIdx="6" presStyleCnt="11" custScaleX="229453" custScaleY="99684" custLinFactNeighborX="1560" custLinFactNeighborY="-194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2F3CF5-E3F7-476A-8105-6067826DBD48}" type="pres">
      <dgm:prSet presAssocID="{0AB24173-EC79-4196-B8D3-4326CFC90949}" presName="invisiNode" presStyleLbl="node1" presStyleIdx="6" presStyleCnt="11"/>
      <dgm:spPr/>
    </dgm:pt>
    <dgm:pt modelId="{FC9A5DE8-E321-4562-97F5-695C09F0378D}" type="pres">
      <dgm:prSet presAssocID="{0AB24173-EC79-4196-B8D3-4326CFC90949}" presName="imagNode" presStyleLbl="fgImgPlace1" presStyleIdx="6" presStyleCnt="11" custScaleX="192732" custScaleY="61972" custLinFactNeighborX="3326" custLinFactNeighborY="-11306"/>
      <dgm:spPr>
        <a:blipFill rotWithShape="0">
          <a:blip xmlns:r="http://schemas.openxmlformats.org/officeDocument/2006/relationships" r:embed="rId7"/>
          <a:stretch>
            <a:fillRect/>
          </a:stretch>
        </a:blipFill>
        <a:effectLst>
          <a:softEdge rad="63500"/>
        </a:effectLst>
      </dgm:spPr>
      <dgm:t>
        <a:bodyPr/>
        <a:lstStyle/>
        <a:p>
          <a:endParaRPr lang="ru-RU"/>
        </a:p>
      </dgm:t>
    </dgm:pt>
    <dgm:pt modelId="{F6CA534E-3379-4384-8524-68ADF8E81F55}" type="pres">
      <dgm:prSet presAssocID="{F4E59D57-6F4F-46DC-8DA9-239BA3D9902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A5A1B90-D55E-4543-BC8B-9BEC6DAF07F9}" type="pres">
      <dgm:prSet presAssocID="{C9EE6467-0BD1-46FE-BBA6-0F6D9AC31B88}" presName="compNode" presStyleCnt="0"/>
      <dgm:spPr/>
    </dgm:pt>
    <dgm:pt modelId="{EE4BB000-0423-4637-AEF1-F72B1C5D12EB}" type="pres">
      <dgm:prSet presAssocID="{C9EE6467-0BD1-46FE-BBA6-0F6D9AC31B88}" presName="node" presStyleLbl="node1" presStyleIdx="7" presStyleCnt="11" custScaleX="250146" custScaleY="102264" custLinFactNeighborX="18497" custLinFactNeighborY="-174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7A1330-8C3C-4C32-91AA-4B759015EA2E}" type="pres">
      <dgm:prSet presAssocID="{C9EE6467-0BD1-46FE-BBA6-0F6D9AC31B88}" presName="invisiNode" presStyleLbl="node1" presStyleIdx="7" presStyleCnt="11"/>
      <dgm:spPr/>
    </dgm:pt>
    <dgm:pt modelId="{33859FE6-D80A-4276-AFDF-7FC69D8F8BBB}" type="pres">
      <dgm:prSet presAssocID="{C9EE6467-0BD1-46FE-BBA6-0F6D9AC31B88}" presName="imagNode" presStyleLbl="fgImgPlace1" presStyleIdx="7" presStyleCnt="11" custScaleX="214700" custScaleY="63131" custLinFactNeighborX="20583" custLinFactNeighborY="-9651"/>
      <dgm:spPr>
        <a:blipFill rotWithShape="0">
          <a:blip xmlns:r="http://schemas.openxmlformats.org/officeDocument/2006/relationships" r:embed="rId8"/>
          <a:stretch>
            <a:fillRect/>
          </a:stretch>
        </a:blipFill>
        <a:effectLst>
          <a:softEdge rad="63500"/>
        </a:effectLst>
      </dgm:spPr>
      <dgm:t>
        <a:bodyPr/>
        <a:lstStyle/>
        <a:p>
          <a:endParaRPr lang="ru-RU"/>
        </a:p>
      </dgm:t>
    </dgm:pt>
    <dgm:pt modelId="{6726B443-2E11-40B3-BE2E-A8B63DE912C7}" type="pres">
      <dgm:prSet presAssocID="{36AB33A0-F808-4DA2-A4B9-4B4D5DE1B2B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22110B3-4336-4801-90E1-467ABA9297B9}" type="pres">
      <dgm:prSet presAssocID="{38826091-F364-4A92-BF10-A923F2B59EAA}" presName="compNode" presStyleCnt="0"/>
      <dgm:spPr/>
    </dgm:pt>
    <dgm:pt modelId="{B9A5B8FA-562E-45FC-A74C-9FC37E6B31C9}" type="pres">
      <dgm:prSet presAssocID="{38826091-F364-4A92-BF10-A923F2B59EAA}" presName="node" presStyleLbl="node1" presStyleIdx="8" presStyleCnt="11" custScaleX="258815" custScaleY="102955" custLinFactNeighborX="29525" custLinFactNeighborY="-169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B36A60-AF02-413C-BAD2-AF5942E249EB}" type="pres">
      <dgm:prSet presAssocID="{38826091-F364-4A92-BF10-A923F2B59EAA}" presName="invisiNode" presStyleLbl="node1" presStyleIdx="8" presStyleCnt="11"/>
      <dgm:spPr/>
    </dgm:pt>
    <dgm:pt modelId="{1F71BF3E-13B2-4BFB-9DF2-C66C6C745269}" type="pres">
      <dgm:prSet presAssocID="{38826091-F364-4A92-BF10-A923F2B59EAA}" presName="imagNode" presStyleLbl="fgImgPlace1" presStyleIdx="8" presStyleCnt="11" custScaleX="231549" custScaleY="58707" custLinFactNeighborX="15892" custLinFactNeighborY="-11575"/>
      <dgm:spPr>
        <a:blipFill rotWithShape="0">
          <a:blip xmlns:r="http://schemas.openxmlformats.org/officeDocument/2006/relationships" r:embed="rId9"/>
          <a:stretch>
            <a:fillRect/>
          </a:stretch>
        </a:blipFill>
        <a:effectLst>
          <a:softEdge rad="63500"/>
        </a:effectLst>
      </dgm:spPr>
      <dgm:t>
        <a:bodyPr/>
        <a:lstStyle/>
        <a:p>
          <a:endParaRPr lang="ru-RU"/>
        </a:p>
      </dgm:t>
    </dgm:pt>
    <dgm:pt modelId="{8ED5C152-C4DA-4ADE-9819-48BC5BA9B5C2}" type="pres">
      <dgm:prSet presAssocID="{172FC5DC-BA58-4016-9B2B-DE8ABD2E1DB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76071C6-31AA-43D3-8085-625AAFA197D5}" type="pres">
      <dgm:prSet presAssocID="{996F1805-B5E5-4C86-86F3-E29103B857FA}" presName="compNode" presStyleCnt="0"/>
      <dgm:spPr/>
    </dgm:pt>
    <dgm:pt modelId="{61354205-3903-498B-9000-14880F10A254}" type="pres">
      <dgm:prSet presAssocID="{996F1805-B5E5-4C86-86F3-E29103B857FA}" presName="node" presStyleLbl="node1" presStyleIdx="9" presStyleCnt="11" custScaleX="217511" custScaleY="102306" custLinFactNeighborX="28209" custLinFactNeighborY="-174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6C9836-DCE5-4EF7-81D1-2D6E7AAB84F0}" type="pres">
      <dgm:prSet presAssocID="{996F1805-B5E5-4C86-86F3-E29103B857FA}" presName="invisiNode" presStyleLbl="node1" presStyleIdx="9" presStyleCnt="11"/>
      <dgm:spPr/>
    </dgm:pt>
    <dgm:pt modelId="{F6A3C33D-0948-4AF8-8236-6A70667F5A53}" type="pres">
      <dgm:prSet presAssocID="{996F1805-B5E5-4C86-86F3-E29103B857FA}" presName="imagNode" presStyleLbl="fgImgPlace1" presStyleIdx="9" presStyleCnt="11" custScaleX="226284" custScaleY="61683" custLinFactNeighborX="32595" custLinFactNeighborY="-10358"/>
      <dgm:spPr>
        <a:blipFill rotWithShape="0">
          <a:blip xmlns:r="http://schemas.openxmlformats.org/officeDocument/2006/relationships" r:embed="rId10"/>
          <a:stretch>
            <a:fillRect/>
          </a:stretch>
        </a:blipFill>
        <a:effectLst>
          <a:softEdge rad="63500"/>
        </a:effectLst>
      </dgm:spPr>
      <dgm:t>
        <a:bodyPr/>
        <a:lstStyle/>
        <a:p>
          <a:endParaRPr lang="ru-RU"/>
        </a:p>
      </dgm:t>
    </dgm:pt>
    <dgm:pt modelId="{3C2D4FC4-837F-421C-A869-6084E4ACE445}" type="pres">
      <dgm:prSet presAssocID="{E698042E-6A13-45EF-A63C-07B34C1330E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2A407EF-FA6B-457C-8426-C110B51035CC}" type="pres">
      <dgm:prSet presAssocID="{871B6C66-D72B-4F2E-9F05-65A6A232B1CF}" presName="compNode" presStyleCnt="0"/>
      <dgm:spPr/>
    </dgm:pt>
    <dgm:pt modelId="{848E9409-C571-4498-B5AC-DADDE658E7F5}" type="pres">
      <dgm:prSet presAssocID="{871B6C66-D72B-4F2E-9F05-65A6A232B1CF}" presName="node" presStyleLbl="node1" presStyleIdx="10" presStyleCnt="11" custScaleX="206692" custLinFactNeighborX="29311" custLinFactNeighborY="-191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53ECA6-1C0D-40A5-958C-5F66D3E78B9D}" type="pres">
      <dgm:prSet presAssocID="{871B6C66-D72B-4F2E-9F05-65A6A232B1CF}" presName="invisiNode" presStyleLbl="node1" presStyleIdx="10" presStyleCnt="11"/>
      <dgm:spPr/>
    </dgm:pt>
    <dgm:pt modelId="{8034ED4E-555A-4CD9-8D75-1833C6F4E50B}" type="pres">
      <dgm:prSet presAssocID="{871B6C66-D72B-4F2E-9F05-65A6A232B1CF}" presName="imagNode" presStyleLbl="fgImgPlace1" presStyleIdx="10" presStyleCnt="11" custScaleX="206781" custScaleY="61683" custLinFactNeighborX="13945" custLinFactNeighborY="-11318"/>
      <dgm:spPr>
        <a:blipFill rotWithShape="0">
          <a:blip xmlns:r="http://schemas.openxmlformats.org/officeDocument/2006/relationships" r:embed="rId11"/>
          <a:stretch>
            <a:fillRect/>
          </a:stretch>
        </a:blipFill>
        <a:effectLst>
          <a:softEdge rad="63500"/>
        </a:effectLst>
      </dgm:spPr>
      <dgm:t>
        <a:bodyPr/>
        <a:lstStyle/>
        <a:p>
          <a:endParaRPr lang="ru-RU"/>
        </a:p>
      </dgm:t>
    </dgm:pt>
  </dgm:ptLst>
  <dgm:cxnLst>
    <dgm:cxn modelId="{8CA52699-0006-462C-BCDC-3E7885639205}" srcId="{90B2D0EA-0831-411B-9483-1343386359F0}" destId="{F5C5AEDB-7A1B-42DD-A5C8-ED0049E279D3}" srcOrd="5" destOrd="0" parTransId="{CE304085-9E9E-404F-A984-DBD85D9D62A9}" sibTransId="{36D2E660-E7AF-4F63-B032-5B31BD5A576C}"/>
    <dgm:cxn modelId="{D879E03C-C921-4663-929B-8749FA8247D9}" type="presOf" srcId="{C5852B26-4C2B-4117-A146-5F0E0E773F25}" destId="{EF94A009-211B-4C13-88DF-1A8E1D185EC7}" srcOrd="0" destOrd="0" presId="urn:microsoft.com/office/officeart/2005/8/layout/pList2#1"/>
    <dgm:cxn modelId="{0D6AA4C9-88C5-4A0A-A729-7BA6F78CF599}" type="presOf" srcId="{704DA396-8E05-4F33-A9E3-A3A77BADE2E3}" destId="{8FA5B855-21E0-43C2-ABF8-B030C390AD46}" srcOrd="0" destOrd="0" presId="urn:microsoft.com/office/officeart/2005/8/layout/pList2#1"/>
    <dgm:cxn modelId="{E8B940B5-84CA-4C7D-8303-CB03F687DC6A}" srcId="{90B2D0EA-0831-411B-9483-1343386359F0}" destId="{996F1805-B5E5-4C86-86F3-E29103B857FA}" srcOrd="9" destOrd="0" parTransId="{AE4BE01B-C724-458B-B3CD-9C6F5D5F3BDF}" sibTransId="{E698042E-6A13-45EF-A63C-07B34C1330EB}"/>
    <dgm:cxn modelId="{5A93243D-B998-47A6-85C1-5CC6153877AD}" type="presOf" srcId="{D4B3CB9D-2E9C-4C7A-B070-8DC92A9D4AF4}" destId="{480E0EB9-F3E8-4166-BE72-1E7B244D03AA}" srcOrd="0" destOrd="0" presId="urn:microsoft.com/office/officeart/2005/8/layout/pList2#1"/>
    <dgm:cxn modelId="{5B787C50-7676-4E78-AC5C-9563C8E18E35}" type="presOf" srcId="{996F1805-B5E5-4C86-86F3-E29103B857FA}" destId="{61354205-3903-498B-9000-14880F10A254}" srcOrd="0" destOrd="0" presId="urn:microsoft.com/office/officeart/2005/8/layout/pList2#1"/>
    <dgm:cxn modelId="{47ED560F-14A8-48B2-A7C3-17863D56800B}" srcId="{90B2D0EA-0831-411B-9483-1343386359F0}" destId="{A26A7BFD-00BD-400A-A28D-16C1C60CFBB5}" srcOrd="0" destOrd="0" parTransId="{490ACA5A-2037-430A-B47E-EF50D6426BEA}" sibTransId="{34271020-04D6-4A0A-A4E6-932339A762AC}"/>
    <dgm:cxn modelId="{5F32C394-7CF0-48A8-BBF4-5FDE2C9757E5}" type="presOf" srcId="{C9EE6467-0BD1-46FE-BBA6-0F6D9AC31B88}" destId="{EE4BB000-0423-4637-AEF1-F72B1C5D12EB}" srcOrd="0" destOrd="0" presId="urn:microsoft.com/office/officeart/2005/8/layout/pList2#1"/>
    <dgm:cxn modelId="{7E6B51B6-10FA-41D8-8B98-3E54D4BA9BA6}" type="presOf" srcId="{2C349EF3-CB7F-4498-AB73-F32DEEFF8C74}" destId="{AE7BAA98-568D-47FA-A116-154CF3D1E698}" srcOrd="0" destOrd="0" presId="urn:microsoft.com/office/officeart/2005/8/layout/pList2#1"/>
    <dgm:cxn modelId="{1DF920C4-97A6-4DF3-B8EC-69523474D4C6}" type="presOf" srcId="{E698042E-6A13-45EF-A63C-07B34C1330EB}" destId="{3C2D4FC4-837F-421C-A869-6084E4ACE445}" srcOrd="0" destOrd="0" presId="urn:microsoft.com/office/officeart/2005/8/layout/pList2#1"/>
    <dgm:cxn modelId="{CC941CB0-0AD6-40D3-BC88-0A0C2FD51084}" type="presOf" srcId="{36AB33A0-F808-4DA2-A4B9-4B4D5DE1B2BF}" destId="{6726B443-2E11-40B3-BE2E-A8B63DE912C7}" srcOrd="0" destOrd="0" presId="urn:microsoft.com/office/officeart/2005/8/layout/pList2#1"/>
    <dgm:cxn modelId="{D63DD9B2-D13A-4C79-A557-A199C177ED47}" srcId="{90B2D0EA-0831-411B-9483-1343386359F0}" destId="{0AB24173-EC79-4196-B8D3-4326CFC90949}" srcOrd="6" destOrd="0" parTransId="{6262A3CE-5E95-421C-9AC9-978D3A9AA4C8}" sibTransId="{F4E59D57-6F4F-46DC-8DA9-239BA3D99027}"/>
    <dgm:cxn modelId="{EA30C2BF-8FF8-49AA-9994-4E01208E69B6}" srcId="{90B2D0EA-0831-411B-9483-1343386359F0}" destId="{871B6C66-D72B-4F2E-9F05-65A6A232B1CF}" srcOrd="10" destOrd="0" parTransId="{3A4D525E-A657-4927-B272-5971EC44ABA4}" sibTransId="{D319B9BB-FFCD-4F53-B0F0-4049C8B97B58}"/>
    <dgm:cxn modelId="{6C4AF279-C51C-48D1-BC2A-48073279797C}" type="presOf" srcId="{0AB24173-EC79-4196-B8D3-4326CFC90949}" destId="{A790EBEB-725F-4CCA-B559-47AA51F0F3B1}" srcOrd="0" destOrd="0" presId="urn:microsoft.com/office/officeart/2005/8/layout/pList2#1"/>
    <dgm:cxn modelId="{60DFC73E-D528-48DB-977B-FD130FCECA17}" type="presOf" srcId="{A26A7BFD-00BD-400A-A28D-16C1C60CFBB5}" destId="{720E5BC0-2429-434F-9003-4870DE55E9A9}" srcOrd="0" destOrd="0" presId="urn:microsoft.com/office/officeart/2005/8/layout/pList2#1"/>
    <dgm:cxn modelId="{FD77B402-DC21-42D7-BF5A-EAAD09517FE3}" type="presOf" srcId="{6EEF484E-5697-4E2C-A2D9-B44F18F5048E}" destId="{484BB055-9C52-42E1-9D31-75AEC6BACD53}" srcOrd="0" destOrd="0" presId="urn:microsoft.com/office/officeart/2005/8/layout/pList2#1"/>
    <dgm:cxn modelId="{D8105F46-C72A-4460-864C-3F7449C2B461}" type="presOf" srcId="{172FC5DC-BA58-4016-9B2B-DE8ABD2E1DB6}" destId="{8ED5C152-C4DA-4ADE-9819-48BC5BA9B5C2}" srcOrd="0" destOrd="0" presId="urn:microsoft.com/office/officeart/2005/8/layout/pList2#1"/>
    <dgm:cxn modelId="{A05A2463-FD39-4AB5-8B47-384904E366DD}" type="presOf" srcId="{871B6C66-D72B-4F2E-9F05-65A6A232B1CF}" destId="{848E9409-C571-4498-B5AC-DADDE658E7F5}" srcOrd="0" destOrd="0" presId="urn:microsoft.com/office/officeart/2005/8/layout/pList2#1"/>
    <dgm:cxn modelId="{D569441F-A4B2-4604-911C-13BDDEBFC7E9}" srcId="{90B2D0EA-0831-411B-9483-1343386359F0}" destId="{38826091-F364-4A92-BF10-A923F2B59EAA}" srcOrd="8" destOrd="0" parTransId="{5F0F1D05-D0AF-4E85-B952-6C6D73BF6DA0}" sibTransId="{172FC5DC-BA58-4016-9B2B-DE8ABD2E1DB6}"/>
    <dgm:cxn modelId="{96A2E58D-DB5A-4808-B091-219F735617B1}" type="presOf" srcId="{F5C5AEDB-7A1B-42DD-A5C8-ED0049E279D3}" destId="{50C04545-AC4F-4946-8163-9F9909A57E02}" srcOrd="0" destOrd="0" presId="urn:microsoft.com/office/officeart/2005/8/layout/pList2#1"/>
    <dgm:cxn modelId="{180C2102-8834-4065-801D-1C3AE6C3B13F}" type="presOf" srcId="{38826091-F364-4A92-BF10-A923F2B59EAA}" destId="{B9A5B8FA-562E-45FC-A74C-9FC37E6B31C9}" srcOrd="0" destOrd="0" presId="urn:microsoft.com/office/officeart/2005/8/layout/pList2#1"/>
    <dgm:cxn modelId="{47ADF302-7F56-4C60-B7A1-64FBE16FD6D4}" type="presOf" srcId="{7B4AA596-9DD1-42CA-9EE2-E25D6E699BEF}" destId="{42D34871-8BF6-4591-9220-5FEF4B66AFAE}" srcOrd="0" destOrd="0" presId="urn:microsoft.com/office/officeart/2005/8/layout/pList2#1"/>
    <dgm:cxn modelId="{0C7F1695-DCE6-4BB5-9A9B-334CA5A549FD}" type="presOf" srcId="{34271020-04D6-4A0A-A4E6-932339A762AC}" destId="{EB4B3DA0-3E30-4350-8295-C4BB0CCDB6CE}" srcOrd="0" destOrd="0" presId="urn:microsoft.com/office/officeart/2005/8/layout/pList2#1"/>
    <dgm:cxn modelId="{8B625177-07E1-4F86-96C7-E998026DEE5A}" type="presOf" srcId="{90B2D0EA-0831-411B-9483-1343386359F0}" destId="{5B9777A2-8ABD-4470-BFD8-4411CC2CFE7A}" srcOrd="0" destOrd="0" presId="urn:microsoft.com/office/officeart/2005/8/layout/pList2#1"/>
    <dgm:cxn modelId="{FC1CA761-771B-4F92-B52E-9CCF8A98A4BE}" srcId="{90B2D0EA-0831-411B-9483-1343386359F0}" destId="{D4B3CB9D-2E9C-4C7A-B070-8DC92A9D4AF4}" srcOrd="3" destOrd="0" parTransId="{2A85B795-2380-4358-AA63-4898C6491A83}" sibTransId="{2C349EF3-CB7F-4498-AB73-F32DEEFF8C74}"/>
    <dgm:cxn modelId="{F0653222-8EE7-4DD0-9937-627F38AA1054}" srcId="{90B2D0EA-0831-411B-9483-1343386359F0}" destId="{C5852B26-4C2B-4117-A146-5F0E0E773F25}" srcOrd="2" destOrd="0" parTransId="{31A26AC5-5BC8-4291-83EC-340A8D876534}" sibTransId="{70478909-25E3-4732-9F41-0724C0A748E3}"/>
    <dgm:cxn modelId="{B49E66D3-A6AC-4A49-A0BB-C99C5868FA79}" type="presOf" srcId="{36D2E660-E7AF-4F63-B032-5B31BD5A576C}" destId="{BD8E38E5-0C61-48A9-8700-C7B1A423A58B}" srcOrd="0" destOrd="0" presId="urn:microsoft.com/office/officeart/2005/8/layout/pList2#1"/>
    <dgm:cxn modelId="{02CA72E0-E51D-4E48-994D-41354E62DE4B}" srcId="{90B2D0EA-0831-411B-9483-1343386359F0}" destId="{C9EE6467-0BD1-46FE-BBA6-0F6D9AC31B88}" srcOrd="7" destOrd="0" parTransId="{97375786-25E7-4F24-81E7-EE107D2C55A8}" sibTransId="{36AB33A0-F808-4DA2-A4B9-4B4D5DE1B2BF}"/>
    <dgm:cxn modelId="{790087E1-8A86-4C61-99EF-4383F6495BFE}" type="presOf" srcId="{F4E59D57-6F4F-46DC-8DA9-239BA3D99027}" destId="{F6CA534E-3379-4384-8524-68ADF8E81F55}" srcOrd="0" destOrd="0" presId="urn:microsoft.com/office/officeart/2005/8/layout/pList2#1"/>
    <dgm:cxn modelId="{550DF52F-28B8-463C-98CA-105F7DDFECE0}" type="presOf" srcId="{70478909-25E3-4732-9F41-0724C0A748E3}" destId="{12F08F96-3562-44C4-8AB5-78C7C0E2FAE7}" srcOrd="0" destOrd="0" presId="urn:microsoft.com/office/officeart/2005/8/layout/pList2#1"/>
    <dgm:cxn modelId="{C121528E-4C1F-47D0-9236-9E5702220769}" srcId="{90B2D0EA-0831-411B-9483-1343386359F0}" destId="{704DA396-8E05-4F33-A9E3-A3A77BADE2E3}" srcOrd="4" destOrd="0" parTransId="{756EE1A2-C5B2-46B8-B8D3-C880A3AC19DA}" sibTransId="{7B4AA596-9DD1-42CA-9EE2-E25D6E699BEF}"/>
    <dgm:cxn modelId="{07DF91BD-90D7-4CDC-BABB-BB1380ECD257}" srcId="{90B2D0EA-0831-411B-9483-1343386359F0}" destId="{6EEF484E-5697-4E2C-A2D9-B44F18F5048E}" srcOrd="1" destOrd="0" parTransId="{D1B82434-1564-472C-9D15-DF79E7F4A125}" sibTransId="{A4533CB2-97A4-44D3-9628-94287E756256}"/>
    <dgm:cxn modelId="{5D784B69-3DBD-46F7-B4C2-4AD3ABFF9311}" type="presOf" srcId="{A4533CB2-97A4-44D3-9628-94287E756256}" destId="{380E6FDF-82A8-4350-BF6A-45151EA7F12F}" srcOrd="0" destOrd="0" presId="urn:microsoft.com/office/officeart/2005/8/layout/pList2#1"/>
    <dgm:cxn modelId="{B0AD30EF-8267-4212-B992-CD64B55A7929}" type="presParOf" srcId="{5B9777A2-8ABD-4470-BFD8-4411CC2CFE7A}" destId="{754E1798-608D-4769-964E-48DF0333D0EF}" srcOrd="0" destOrd="0" presId="urn:microsoft.com/office/officeart/2005/8/layout/pList2#1"/>
    <dgm:cxn modelId="{B7C33797-D13C-4D43-83B2-7B07E62C57BC}" type="presParOf" srcId="{5B9777A2-8ABD-4470-BFD8-4411CC2CFE7A}" destId="{1CC4E739-8A16-447B-BDCD-4F92CD69E318}" srcOrd="1" destOrd="0" presId="urn:microsoft.com/office/officeart/2005/8/layout/pList2#1"/>
    <dgm:cxn modelId="{3B322B8B-BC49-4611-8DCF-E902E044F72D}" type="presParOf" srcId="{1CC4E739-8A16-447B-BDCD-4F92CD69E318}" destId="{85B0F4E9-25D8-4554-8C09-91034FF06C48}" srcOrd="0" destOrd="0" presId="urn:microsoft.com/office/officeart/2005/8/layout/pList2#1"/>
    <dgm:cxn modelId="{A0E2F432-818B-4CBB-BC6A-31DCBC6059FD}" type="presParOf" srcId="{85B0F4E9-25D8-4554-8C09-91034FF06C48}" destId="{720E5BC0-2429-434F-9003-4870DE55E9A9}" srcOrd="0" destOrd="0" presId="urn:microsoft.com/office/officeart/2005/8/layout/pList2#1"/>
    <dgm:cxn modelId="{D855AE3E-4217-4E2F-BBAD-C27AD7E4919E}" type="presParOf" srcId="{85B0F4E9-25D8-4554-8C09-91034FF06C48}" destId="{43F10998-2048-459E-AD67-953CFBDD2C0A}" srcOrd="1" destOrd="0" presId="urn:microsoft.com/office/officeart/2005/8/layout/pList2#1"/>
    <dgm:cxn modelId="{6E9DD274-745E-46CA-A255-0529FF2E6E58}" type="presParOf" srcId="{85B0F4E9-25D8-4554-8C09-91034FF06C48}" destId="{A7709508-626F-4266-A9EC-A9E5456C5A79}" srcOrd="2" destOrd="0" presId="urn:microsoft.com/office/officeart/2005/8/layout/pList2#1"/>
    <dgm:cxn modelId="{84A29CBC-3A8C-418C-959E-1C9DC1335AB1}" type="presParOf" srcId="{1CC4E739-8A16-447B-BDCD-4F92CD69E318}" destId="{EB4B3DA0-3E30-4350-8295-C4BB0CCDB6CE}" srcOrd="1" destOrd="0" presId="urn:microsoft.com/office/officeart/2005/8/layout/pList2#1"/>
    <dgm:cxn modelId="{3AE2AA5F-B380-4D7B-94D6-755B92834203}" type="presParOf" srcId="{1CC4E739-8A16-447B-BDCD-4F92CD69E318}" destId="{D58DFBAE-A2D5-4180-911A-BC7F1402E59D}" srcOrd="2" destOrd="0" presId="urn:microsoft.com/office/officeart/2005/8/layout/pList2#1"/>
    <dgm:cxn modelId="{9AB7A1D5-C753-4435-A794-F50C0FE16D5C}" type="presParOf" srcId="{D58DFBAE-A2D5-4180-911A-BC7F1402E59D}" destId="{484BB055-9C52-42E1-9D31-75AEC6BACD53}" srcOrd="0" destOrd="0" presId="urn:microsoft.com/office/officeart/2005/8/layout/pList2#1"/>
    <dgm:cxn modelId="{A849F300-AE23-4DA7-8C93-5B962903312C}" type="presParOf" srcId="{D58DFBAE-A2D5-4180-911A-BC7F1402E59D}" destId="{3BE869CA-DDF0-4AB3-B5CE-F2E664F06649}" srcOrd="1" destOrd="0" presId="urn:microsoft.com/office/officeart/2005/8/layout/pList2#1"/>
    <dgm:cxn modelId="{F496AD82-0E5C-4472-BF4A-94E81059F9BC}" type="presParOf" srcId="{D58DFBAE-A2D5-4180-911A-BC7F1402E59D}" destId="{FD153C96-F9E8-4883-91C9-F5A1274D424D}" srcOrd="2" destOrd="0" presId="urn:microsoft.com/office/officeart/2005/8/layout/pList2#1"/>
    <dgm:cxn modelId="{697AEE53-0AC0-4E0A-872B-A0FC11EC3E68}" type="presParOf" srcId="{1CC4E739-8A16-447B-BDCD-4F92CD69E318}" destId="{380E6FDF-82A8-4350-BF6A-45151EA7F12F}" srcOrd="3" destOrd="0" presId="urn:microsoft.com/office/officeart/2005/8/layout/pList2#1"/>
    <dgm:cxn modelId="{2D852287-907F-4DF5-8D68-59C258C0FA3E}" type="presParOf" srcId="{1CC4E739-8A16-447B-BDCD-4F92CD69E318}" destId="{2340F72F-09A1-4F84-BF0D-CBF049116FF5}" srcOrd="4" destOrd="0" presId="urn:microsoft.com/office/officeart/2005/8/layout/pList2#1"/>
    <dgm:cxn modelId="{B7888475-C4A8-42FF-963D-6C68C6628D71}" type="presParOf" srcId="{2340F72F-09A1-4F84-BF0D-CBF049116FF5}" destId="{EF94A009-211B-4C13-88DF-1A8E1D185EC7}" srcOrd="0" destOrd="0" presId="urn:microsoft.com/office/officeart/2005/8/layout/pList2#1"/>
    <dgm:cxn modelId="{8B5EFDAC-7288-435E-895E-1126044F1C31}" type="presParOf" srcId="{2340F72F-09A1-4F84-BF0D-CBF049116FF5}" destId="{6A18F833-4947-42FD-A024-2CB19DCA85BE}" srcOrd="1" destOrd="0" presId="urn:microsoft.com/office/officeart/2005/8/layout/pList2#1"/>
    <dgm:cxn modelId="{9F4738DC-68A6-4942-ABDB-0228E0685C7E}" type="presParOf" srcId="{2340F72F-09A1-4F84-BF0D-CBF049116FF5}" destId="{AA5D5179-1794-455B-85DE-51E7FDC9CCF2}" srcOrd="2" destOrd="0" presId="urn:microsoft.com/office/officeart/2005/8/layout/pList2#1"/>
    <dgm:cxn modelId="{5F392A19-20C5-4D2F-813C-C259CF1AA017}" type="presParOf" srcId="{1CC4E739-8A16-447B-BDCD-4F92CD69E318}" destId="{12F08F96-3562-44C4-8AB5-78C7C0E2FAE7}" srcOrd="5" destOrd="0" presId="urn:microsoft.com/office/officeart/2005/8/layout/pList2#1"/>
    <dgm:cxn modelId="{DF1E4525-8E4B-4DE9-B903-7D8AD4F16241}" type="presParOf" srcId="{1CC4E739-8A16-447B-BDCD-4F92CD69E318}" destId="{6F172237-3266-47B7-9431-2A1EAA1225E3}" srcOrd="6" destOrd="0" presId="urn:microsoft.com/office/officeart/2005/8/layout/pList2#1"/>
    <dgm:cxn modelId="{D6F89810-99F2-4597-902C-4DC108DC8B5C}" type="presParOf" srcId="{6F172237-3266-47B7-9431-2A1EAA1225E3}" destId="{480E0EB9-F3E8-4166-BE72-1E7B244D03AA}" srcOrd="0" destOrd="0" presId="urn:microsoft.com/office/officeart/2005/8/layout/pList2#1"/>
    <dgm:cxn modelId="{EA4E634D-9C2B-40F1-9E2C-5C8D798DD9D8}" type="presParOf" srcId="{6F172237-3266-47B7-9431-2A1EAA1225E3}" destId="{DE41AD43-E616-406E-8D73-304016EBC130}" srcOrd="1" destOrd="0" presId="urn:microsoft.com/office/officeart/2005/8/layout/pList2#1"/>
    <dgm:cxn modelId="{8C09C7B2-C371-4842-8F73-D19E07C12C32}" type="presParOf" srcId="{6F172237-3266-47B7-9431-2A1EAA1225E3}" destId="{5772DEDE-8325-4446-ACB9-23086AB1E493}" srcOrd="2" destOrd="0" presId="urn:microsoft.com/office/officeart/2005/8/layout/pList2#1"/>
    <dgm:cxn modelId="{331DC920-A6A0-4BE2-8195-A6D88B5D0DBF}" type="presParOf" srcId="{1CC4E739-8A16-447B-BDCD-4F92CD69E318}" destId="{AE7BAA98-568D-47FA-A116-154CF3D1E698}" srcOrd="7" destOrd="0" presId="urn:microsoft.com/office/officeart/2005/8/layout/pList2#1"/>
    <dgm:cxn modelId="{67447D33-FA93-4D18-AEB9-85861DA69314}" type="presParOf" srcId="{1CC4E739-8A16-447B-BDCD-4F92CD69E318}" destId="{FAC28A2F-56AC-40E5-9F47-8553B311F1BA}" srcOrd="8" destOrd="0" presId="urn:microsoft.com/office/officeart/2005/8/layout/pList2#1"/>
    <dgm:cxn modelId="{B72EFAA6-52B3-46A1-BE16-9AF5A5DD7A22}" type="presParOf" srcId="{FAC28A2F-56AC-40E5-9F47-8553B311F1BA}" destId="{8FA5B855-21E0-43C2-ABF8-B030C390AD46}" srcOrd="0" destOrd="0" presId="urn:microsoft.com/office/officeart/2005/8/layout/pList2#1"/>
    <dgm:cxn modelId="{79BFFFA5-65E4-4F6E-AB79-4466EE3109B2}" type="presParOf" srcId="{FAC28A2F-56AC-40E5-9F47-8553B311F1BA}" destId="{742B67AC-2FE1-463B-8A32-9794999740A8}" srcOrd="1" destOrd="0" presId="urn:microsoft.com/office/officeart/2005/8/layout/pList2#1"/>
    <dgm:cxn modelId="{73212E39-BA8F-40AC-855C-93F396C3BD1C}" type="presParOf" srcId="{FAC28A2F-56AC-40E5-9F47-8553B311F1BA}" destId="{5B2740B4-DF6A-41A1-9817-9FE1E9042278}" srcOrd="2" destOrd="0" presId="urn:microsoft.com/office/officeart/2005/8/layout/pList2#1"/>
    <dgm:cxn modelId="{FB7A020E-FA09-4D74-9197-F092DD75D7D0}" type="presParOf" srcId="{1CC4E739-8A16-447B-BDCD-4F92CD69E318}" destId="{42D34871-8BF6-4591-9220-5FEF4B66AFAE}" srcOrd="9" destOrd="0" presId="urn:microsoft.com/office/officeart/2005/8/layout/pList2#1"/>
    <dgm:cxn modelId="{182BBB73-9ADC-4B41-8B8F-302DD1E9AC10}" type="presParOf" srcId="{1CC4E739-8A16-447B-BDCD-4F92CD69E318}" destId="{319B6ACA-C3FF-4ED1-80EE-7A549A275B63}" srcOrd="10" destOrd="0" presId="urn:microsoft.com/office/officeart/2005/8/layout/pList2#1"/>
    <dgm:cxn modelId="{28FA205B-9564-432C-A3A4-F8FCE8ABE2FC}" type="presParOf" srcId="{319B6ACA-C3FF-4ED1-80EE-7A549A275B63}" destId="{50C04545-AC4F-4946-8163-9F9909A57E02}" srcOrd="0" destOrd="0" presId="urn:microsoft.com/office/officeart/2005/8/layout/pList2#1"/>
    <dgm:cxn modelId="{E67C4ECB-3357-4697-AB85-5B73C4299004}" type="presParOf" srcId="{319B6ACA-C3FF-4ED1-80EE-7A549A275B63}" destId="{C48F9222-4358-4E85-98BF-8F59B13B940D}" srcOrd="1" destOrd="0" presId="urn:microsoft.com/office/officeart/2005/8/layout/pList2#1"/>
    <dgm:cxn modelId="{637DF3CB-9723-4135-B3B4-C48A2F6258C4}" type="presParOf" srcId="{319B6ACA-C3FF-4ED1-80EE-7A549A275B63}" destId="{E6C4B437-8838-4265-B07C-6ADEFEAEEB80}" srcOrd="2" destOrd="0" presId="urn:microsoft.com/office/officeart/2005/8/layout/pList2#1"/>
    <dgm:cxn modelId="{D59C1845-D975-4E35-95F5-16054B4A655B}" type="presParOf" srcId="{1CC4E739-8A16-447B-BDCD-4F92CD69E318}" destId="{BD8E38E5-0C61-48A9-8700-C7B1A423A58B}" srcOrd="11" destOrd="0" presId="urn:microsoft.com/office/officeart/2005/8/layout/pList2#1"/>
    <dgm:cxn modelId="{75BB9B3D-746C-438D-8672-17FB6AEEAED1}" type="presParOf" srcId="{1CC4E739-8A16-447B-BDCD-4F92CD69E318}" destId="{56A84E89-CF38-4089-8ADE-AD42B7F46475}" srcOrd="12" destOrd="0" presId="urn:microsoft.com/office/officeart/2005/8/layout/pList2#1"/>
    <dgm:cxn modelId="{A86B0D15-9589-4D9D-8541-9D62E5587951}" type="presParOf" srcId="{56A84E89-CF38-4089-8ADE-AD42B7F46475}" destId="{A790EBEB-725F-4CCA-B559-47AA51F0F3B1}" srcOrd="0" destOrd="0" presId="urn:microsoft.com/office/officeart/2005/8/layout/pList2#1"/>
    <dgm:cxn modelId="{80579EF3-CB71-4720-B7DB-DEC79465EAAF}" type="presParOf" srcId="{56A84E89-CF38-4089-8ADE-AD42B7F46475}" destId="{D22F3CF5-E3F7-476A-8105-6067826DBD48}" srcOrd="1" destOrd="0" presId="urn:microsoft.com/office/officeart/2005/8/layout/pList2#1"/>
    <dgm:cxn modelId="{3ABA9819-1BFF-46F0-8958-DCDFEE0E0C79}" type="presParOf" srcId="{56A84E89-CF38-4089-8ADE-AD42B7F46475}" destId="{FC9A5DE8-E321-4562-97F5-695C09F0378D}" srcOrd="2" destOrd="0" presId="urn:microsoft.com/office/officeart/2005/8/layout/pList2#1"/>
    <dgm:cxn modelId="{7D68F762-9908-432F-95DB-F447F395EF87}" type="presParOf" srcId="{1CC4E739-8A16-447B-BDCD-4F92CD69E318}" destId="{F6CA534E-3379-4384-8524-68ADF8E81F55}" srcOrd="13" destOrd="0" presId="urn:microsoft.com/office/officeart/2005/8/layout/pList2#1"/>
    <dgm:cxn modelId="{84A934E4-5170-45D6-89C5-3E576DCAB136}" type="presParOf" srcId="{1CC4E739-8A16-447B-BDCD-4F92CD69E318}" destId="{EA5A1B90-D55E-4543-BC8B-9BEC6DAF07F9}" srcOrd="14" destOrd="0" presId="urn:microsoft.com/office/officeart/2005/8/layout/pList2#1"/>
    <dgm:cxn modelId="{D50F39A3-9A1D-4B02-AA67-3EAF60A4C7D0}" type="presParOf" srcId="{EA5A1B90-D55E-4543-BC8B-9BEC6DAF07F9}" destId="{EE4BB000-0423-4637-AEF1-F72B1C5D12EB}" srcOrd="0" destOrd="0" presId="urn:microsoft.com/office/officeart/2005/8/layout/pList2#1"/>
    <dgm:cxn modelId="{073F6178-8AA7-4BFE-AD24-0C05C4218505}" type="presParOf" srcId="{EA5A1B90-D55E-4543-BC8B-9BEC6DAF07F9}" destId="{977A1330-8C3C-4C32-91AA-4B759015EA2E}" srcOrd="1" destOrd="0" presId="urn:microsoft.com/office/officeart/2005/8/layout/pList2#1"/>
    <dgm:cxn modelId="{AF10F0B3-BC1B-4C30-8F44-B491EE78702F}" type="presParOf" srcId="{EA5A1B90-D55E-4543-BC8B-9BEC6DAF07F9}" destId="{33859FE6-D80A-4276-AFDF-7FC69D8F8BBB}" srcOrd="2" destOrd="0" presId="urn:microsoft.com/office/officeart/2005/8/layout/pList2#1"/>
    <dgm:cxn modelId="{2A458478-B21C-4081-B8E9-50143418E118}" type="presParOf" srcId="{1CC4E739-8A16-447B-BDCD-4F92CD69E318}" destId="{6726B443-2E11-40B3-BE2E-A8B63DE912C7}" srcOrd="15" destOrd="0" presId="urn:microsoft.com/office/officeart/2005/8/layout/pList2#1"/>
    <dgm:cxn modelId="{D40190DE-E256-4D35-AB31-96144D889F77}" type="presParOf" srcId="{1CC4E739-8A16-447B-BDCD-4F92CD69E318}" destId="{022110B3-4336-4801-90E1-467ABA9297B9}" srcOrd="16" destOrd="0" presId="urn:microsoft.com/office/officeart/2005/8/layout/pList2#1"/>
    <dgm:cxn modelId="{853E67C7-B20F-45C8-B39E-46C3521F989D}" type="presParOf" srcId="{022110B3-4336-4801-90E1-467ABA9297B9}" destId="{B9A5B8FA-562E-45FC-A74C-9FC37E6B31C9}" srcOrd="0" destOrd="0" presId="urn:microsoft.com/office/officeart/2005/8/layout/pList2#1"/>
    <dgm:cxn modelId="{13C5392C-C645-44F4-9AB2-2046CF854777}" type="presParOf" srcId="{022110B3-4336-4801-90E1-467ABA9297B9}" destId="{3CB36A60-AF02-413C-BAD2-AF5942E249EB}" srcOrd="1" destOrd="0" presId="urn:microsoft.com/office/officeart/2005/8/layout/pList2#1"/>
    <dgm:cxn modelId="{FF482B28-2CF4-4CF2-AD87-A5D583A5161F}" type="presParOf" srcId="{022110B3-4336-4801-90E1-467ABA9297B9}" destId="{1F71BF3E-13B2-4BFB-9DF2-C66C6C745269}" srcOrd="2" destOrd="0" presId="urn:microsoft.com/office/officeart/2005/8/layout/pList2#1"/>
    <dgm:cxn modelId="{12F2A656-6F84-404D-852C-03BDF00D850B}" type="presParOf" srcId="{1CC4E739-8A16-447B-BDCD-4F92CD69E318}" destId="{8ED5C152-C4DA-4ADE-9819-48BC5BA9B5C2}" srcOrd="17" destOrd="0" presId="urn:microsoft.com/office/officeart/2005/8/layout/pList2#1"/>
    <dgm:cxn modelId="{099671B0-D520-4041-8EB0-BB380AEF8BD6}" type="presParOf" srcId="{1CC4E739-8A16-447B-BDCD-4F92CD69E318}" destId="{D76071C6-31AA-43D3-8085-625AAFA197D5}" srcOrd="18" destOrd="0" presId="urn:microsoft.com/office/officeart/2005/8/layout/pList2#1"/>
    <dgm:cxn modelId="{3308E9D7-5585-4068-9281-7571B753663E}" type="presParOf" srcId="{D76071C6-31AA-43D3-8085-625AAFA197D5}" destId="{61354205-3903-498B-9000-14880F10A254}" srcOrd="0" destOrd="0" presId="urn:microsoft.com/office/officeart/2005/8/layout/pList2#1"/>
    <dgm:cxn modelId="{3E0E515C-045D-4229-9A46-D5DAFF1FAD82}" type="presParOf" srcId="{D76071C6-31AA-43D3-8085-625AAFA197D5}" destId="{756C9836-DCE5-4EF7-81D1-2D6E7AAB84F0}" srcOrd="1" destOrd="0" presId="urn:microsoft.com/office/officeart/2005/8/layout/pList2#1"/>
    <dgm:cxn modelId="{AF9C0ACF-DC50-4BFB-9103-A0744F3DE276}" type="presParOf" srcId="{D76071C6-31AA-43D3-8085-625AAFA197D5}" destId="{F6A3C33D-0948-4AF8-8236-6A70667F5A53}" srcOrd="2" destOrd="0" presId="urn:microsoft.com/office/officeart/2005/8/layout/pList2#1"/>
    <dgm:cxn modelId="{E08D9EB7-42B2-446D-9267-58881A91019C}" type="presParOf" srcId="{1CC4E739-8A16-447B-BDCD-4F92CD69E318}" destId="{3C2D4FC4-837F-421C-A869-6084E4ACE445}" srcOrd="19" destOrd="0" presId="urn:microsoft.com/office/officeart/2005/8/layout/pList2#1"/>
    <dgm:cxn modelId="{182820F9-437D-4F4E-9AA1-7F0214C4B580}" type="presParOf" srcId="{1CC4E739-8A16-447B-BDCD-4F92CD69E318}" destId="{52A407EF-FA6B-457C-8426-C110B51035CC}" srcOrd="20" destOrd="0" presId="urn:microsoft.com/office/officeart/2005/8/layout/pList2#1"/>
    <dgm:cxn modelId="{DA14873F-2B55-490B-B505-667D853007D4}" type="presParOf" srcId="{52A407EF-FA6B-457C-8426-C110B51035CC}" destId="{848E9409-C571-4498-B5AC-DADDE658E7F5}" srcOrd="0" destOrd="0" presId="urn:microsoft.com/office/officeart/2005/8/layout/pList2#1"/>
    <dgm:cxn modelId="{48647903-1C32-47F6-B5C6-1496CF291AF5}" type="presParOf" srcId="{52A407EF-FA6B-457C-8426-C110B51035CC}" destId="{DB53ECA6-1C0D-40A5-958C-5F66D3E78B9D}" srcOrd="1" destOrd="0" presId="urn:microsoft.com/office/officeart/2005/8/layout/pList2#1"/>
    <dgm:cxn modelId="{89D8FDB0-86E6-48C8-8443-BDB23795AB63}" type="presParOf" srcId="{52A407EF-FA6B-457C-8426-C110B51035CC}" destId="{8034ED4E-555A-4CD9-8D75-1833C6F4E50B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57EFDED-B261-48A0-AB9B-CCF0890504C9}" type="doc">
      <dgm:prSet loTypeId="urn:microsoft.com/office/officeart/2005/8/layout/vList4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53827C-3C0C-4BDB-9456-8ECA26B7BBA6}">
      <dgm:prSet phldrT="[Текст]" custT="1"/>
      <dgm:spPr>
        <a:solidFill>
          <a:schemeClr val="accent5">
            <a:lumMod val="40000"/>
            <a:lumOff val="60000"/>
          </a:schemeClr>
        </a:solidFill>
        <a:effectLst>
          <a:softEdge rad="317500"/>
        </a:effectLst>
      </dgm:spPr>
      <dgm:t>
        <a:bodyPr anchor="t" anchorCtr="0"/>
        <a:lstStyle/>
        <a:p>
          <a:pPr algn="ctr"/>
          <a:r>
            <a:rPr lang="ru-RU" sz="900" b="0" i="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На горячее </a:t>
          </a:r>
        </a:p>
        <a:p>
          <a:pPr algn="ctr"/>
          <a:r>
            <a:rPr lang="ru-RU" sz="900" b="0" i="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питание обучающихся начальных классов </a:t>
          </a:r>
        </a:p>
        <a:p>
          <a:pPr algn="ctr"/>
          <a:r>
            <a:rPr lang="ru-RU" sz="900" b="0" i="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– 26 114,1 тыс. руб. </a:t>
          </a:r>
        </a:p>
        <a:p>
          <a:pPr algn="ctr"/>
          <a:r>
            <a:rPr lang="ru-RU" sz="900" b="0" i="1" dirty="0" smtClean="0">
              <a:solidFill>
                <a:srgbClr val="990000"/>
              </a:solidFill>
              <a:latin typeface="Book Antiqua" pitchFamily="18" charset="0"/>
              <a:cs typeface="Times New Roman" pitchFamily="18" charset="0"/>
            </a:rPr>
            <a:t>(исполнение 100,0%)</a:t>
          </a:r>
          <a:endParaRPr lang="ru-RU" sz="900" i="1" dirty="0">
            <a:latin typeface="Book Antiqua" pitchFamily="18" charset="0"/>
            <a:cs typeface="Times New Roman" pitchFamily="18" charset="0"/>
          </a:endParaRPr>
        </a:p>
      </dgm:t>
    </dgm:pt>
    <dgm:pt modelId="{C95B7F49-7939-4760-B27B-9EED57A00EA5}" type="parTrans" cxnId="{D3A7489C-3686-4089-9EC5-E0A979881E4C}">
      <dgm:prSet/>
      <dgm:spPr/>
      <dgm:t>
        <a:bodyPr/>
        <a:lstStyle/>
        <a:p>
          <a:pPr algn="ctr"/>
          <a:endParaRPr lang="ru-RU" sz="900">
            <a:latin typeface="Times New Roman" pitchFamily="18" charset="0"/>
            <a:cs typeface="Times New Roman" pitchFamily="18" charset="0"/>
          </a:endParaRPr>
        </a:p>
      </dgm:t>
    </dgm:pt>
    <dgm:pt modelId="{DEB06BED-0800-4ECA-9E33-B55FE71BFAF3}" type="sibTrans" cxnId="{D3A7489C-3686-4089-9EC5-E0A979881E4C}">
      <dgm:prSet/>
      <dgm:spPr/>
      <dgm:t>
        <a:bodyPr/>
        <a:lstStyle/>
        <a:p>
          <a:pPr algn="ctr"/>
          <a:endParaRPr lang="ru-RU" sz="900">
            <a:latin typeface="Times New Roman" pitchFamily="18" charset="0"/>
            <a:cs typeface="Times New Roman" pitchFamily="18" charset="0"/>
          </a:endParaRPr>
        </a:p>
      </dgm:t>
    </dgm:pt>
    <dgm:pt modelId="{F83E9346-65A8-474B-BD59-04EC50C6B116}" type="pres">
      <dgm:prSet presAssocID="{E57EFDED-B261-48A0-AB9B-CCF0890504C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18C25A-C45B-4D7F-8DF2-D25E91B00D7C}" type="pres">
      <dgm:prSet presAssocID="{4553827C-3C0C-4BDB-9456-8ECA26B7BBA6}" presName="comp" presStyleCnt="0"/>
      <dgm:spPr/>
    </dgm:pt>
    <dgm:pt modelId="{088E6AB6-686D-476C-967A-022E39D1D745}" type="pres">
      <dgm:prSet presAssocID="{4553827C-3C0C-4BDB-9456-8ECA26B7BBA6}" presName="box" presStyleLbl="node1" presStyleIdx="0" presStyleCnt="1" custScaleY="95610"/>
      <dgm:spPr/>
      <dgm:t>
        <a:bodyPr/>
        <a:lstStyle/>
        <a:p>
          <a:endParaRPr lang="ru-RU"/>
        </a:p>
      </dgm:t>
    </dgm:pt>
    <dgm:pt modelId="{8844ED08-08B8-4EC5-8A24-0C6BC085B92D}" type="pres">
      <dgm:prSet presAssocID="{4553827C-3C0C-4BDB-9456-8ECA26B7BBA6}" presName="img" presStyleLbl="fgImgPlace1" presStyleIdx="0" presStyleCnt="1" custScaleX="264731" custScaleY="30213" custLinFactNeighborX="56217" custLinFactNeighborY="40255"/>
      <dgm:spPr>
        <a:blipFill rotWithShape="0">
          <a:blip xmlns:r="http://schemas.openxmlformats.org/officeDocument/2006/relationships" r:embed="rId1"/>
          <a:stretch>
            <a:fillRect/>
          </a:stretch>
        </a:blipFill>
        <a:effectLst>
          <a:softEdge rad="63500"/>
        </a:effectLst>
      </dgm:spPr>
      <dgm:t>
        <a:bodyPr/>
        <a:lstStyle/>
        <a:p>
          <a:endParaRPr lang="ru-RU"/>
        </a:p>
      </dgm:t>
    </dgm:pt>
    <dgm:pt modelId="{4E66F776-E928-49E7-AFEB-3E1481722F5D}" type="pres">
      <dgm:prSet presAssocID="{4553827C-3C0C-4BDB-9456-8ECA26B7BBA6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48040F-E723-4087-884D-7202B7217846}" type="presOf" srcId="{4553827C-3C0C-4BDB-9456-8ECA26B7BBA6}" destId="{4E66F776-E928-49E7-AFEB-3E1481722F5D}" srcOrd="1" destOrd="0" presId="urn:microsoft.com/office/officeart/2005/8/layout/vList4#4"/>
    <dgm:cxn modelId="{D3A7489C-3686-4089-9EC5-E0A979881E4C}" srcId="{E57EFDED-B261-48A0-AB9B-CCF0890504C9}" destId="{4553827C-3C0C-4BDB-9456-8ECA26B7BBA6}" srcOrd="0" destOrd="0" parTransId="{C95B7F49-7939-4760-B27B-9EED57A00EA5}" sibTransId="{DEB06BED-0800-4ECA-9E33-B55FE71BFAF3}"/>
    <dgm:cxn modelId="{20FEAFE1-5407-44C1-BFC4-3755121CB148}" type="presOf" srcId="{4553827C-3C0C-4BDB-9456-8ECA26B7BBA6}" destId="{088E6AB6-686D-476C-967A-022E39D1D745}" srcOrd="0" destOrd="0" presId="urn:microsoft.com/office/officeart/2005/8/layout/vList4#4"/>
    <dgm:cxn modelId="{8D59D9CC-FF21-462F-8416-3A8E85A69D1B}" type="presOf" srcId="{E57EFDED-B261-48A0-AB9B-CCF0890504C9}" destId="{F83E9346-65A8-474B-BD59-04EC50C6B116}" srcOrd="0" destOrd="0" presId="urn:microsoft.com/office/officeart/2005/8/layout/vList4#4"/>
    <dgm:cxn modelId="{367054E6-CF37-41E3-A8FF-0D12586AD456}" type="presParOf" srcId="{F83E9346-65A8-474B-BD59-04EC50C6B116}" destId="{9918C25A-C45B-4D7F-8DF2-D25E91B00D7C}" srcOrd="0" destOrd="0" presId="urn:microsoft.com/office/officeart/2005/8/layout/vList4#4"/>
    <dgm:cxn modelId="{22FEF32B-C520-49E7-858E-384D4C6F33AA}" type="presParOf" srcId="{9918C25A-C45B-4D7F-8DF2-D25E91B00D7C}" destId="{088E6AB6-686D-476C-967A-022E39D1D745}" srcOrd="0" destOrd="0" presId="urn:microsoft.com/office/officeart/2005/8/layout/vList4#4"/>
    <dgm:cxn modelId="{B54143BF-4C88-4E9A-B1FA-656CC3843D7E}" type="presParOf" srcId="{9918C25A-C45B-4D7F-8DF2-D25E91B00D7C}" destId="{8844ED08-08B8-4EC5-8A24-0C6BC085B92D}" srcOrd="1" destOrd="0" presId="urn:microsoft.com/office/officeart/2005/8/layout/vList4#4"/>
    <dgm:cxn modelId="{C2B28BFF-7DDB-4804-BCEC-0388C3392ACB}" type="presParOf" srcId="{9918C25A-C45B-4D7F-8DF2-D25E91B00D7C}" destId="{4E66F776-E928-49E7-AFEB-3E1481722F5D}" srcOrd="2" destOrd="0" presId="urn:microsoft.com/office/officeart/2005/8/layout/vList4#4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57EFDED-B261-48A0-AB9B-CCF0890504C9}" type="doc">
      <dgm:prSet loTypeId="urn:microsoft.com/office/officeart/2005/8/layout/vList4#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53827C-3C0C-4BDB-9456-8ECA26B7BBA6}">
      <dgm:prSet phldrT="[Текст]" custT="1"/>
      <dgm:spPr>
        <a:solidFill>
          <a:schemeClr val="accent5">
            <a:lumMod val="40000"/>
            <a:lumOff val="60000"/>
          </a:schemeClr>
        </a:solidFill>
        <a:effectLst>
          <a:softEdge rad="317500"/>
        </a:effectLst>
      </dgm:spPr>
      <dgm:t>
        <a:bodyPr anchor="b" anchorCtr="0"/>
        <a:lstStyle/>
        <a:p>
          <a:pPr algn="ctr"/>
          <a:r>
            <a:rPr lang="ru-RU" sz="900" b="0" i="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На развитие системы газоснабжения</a:t>
          </a:r>
        </a:p>
        <a:p>
          <a:pPr algn="ctr"/>
          <a:r>
            <a:rPr lang="ru-RU" sz="900" b="0" i="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– 6 553,4 тыс. руб. </a:t>
          </a:r>
        </a:p>
        <a:p>
          <a:pPr algn="ctr"/>
          <a:r>
            <a:rPr lang="ru-RU" sz="900" b="0" i="1" dirty="0" smtClean="0">
              <a:solidFill>
                <a:srgbClr val="990000"/>
              </a:solidFill>
              <a:latin typeface="Book Antiqua" pitchFamily="18" charset="0"/>
              <a:cs typeface="Times New Roman" pitchFamily="18" charset="0"/>
            </a:rPr>
            <a:t>(исполнение 93,0% </a:t>
          </a:r>
        </a:p>
        <a:p>
          <a:pPr algn="ctr"/>
          <a:r>
            <a:rPr lang="ru-RU" sz="900" b="0" i="1" dirty="0" smtClean="0">
              <a:solidFill>
                <a:srgbClr val="990000"/>
              </a:solidFill>
              <a:latin typeface="Book Antiqua" pitchFamily="18" charset="0"/>
              <a:cs typeface="Times New Roman" pitchFamily="18" charset="0"/>
            </a:rPr>
            <a:t>при плане </a:t>
          </a:r>
        </a:p>
        <a:p>
          <a:pPr algn="ctr"/>
          <a:r>
            <a:rPr lang="ru-RU" sz="900" b="0" i="1" dirty="0" smtClean="0">
              <a:solidFill>
                <a:srgbClr val="990000"/>
              </a:solidFill>
              <a:latin typeface="Book Antiqua" pitchFamily="18" charset="0"/>
              <a:cs typeface="Times New Roman" pitchFamily="18" charset="0"/>
            </a:rPr>
            <a:t>7 046,1 тыс. руб.)</a:t>
          </a:r>
          <a:endParaRPr lang="ru-RU" sz="900" i="1" dirty="0">
            <a:latin typeface="Book Antiqua" pitchFamily="18" charset="0"/>
            <a:cs typeface="Times New Roman" pitchFamily="18" charset="0"/>
          </a:endParaRPr>
        </a:p>
      </dgm:t>
    </dgm:pt>
    <dgm:pt modelId="{C95B7F49-7939-4760-B27B-9EED57A00EA5}" type="parTrans" cxnId="{D3A7489C-3686-4089-9EC5-E0A979881E4C}">
      <dgm:prSet/>
      <dgm:spPr/>
      <dgm:t>
        <a:bodyPr/>
        <a:lstStyle/>
        <a:p>
          <a:pPr algn="ctr"/>
          <a:endParaRPr lang="ru-RU" sz="900">
            <a:latin typeface="Times New Roman" pitchFamily="18" charset="0"/>
            <a:cs typeface="Times New Roman" pitchFamily="18" charset="0"/>
          </a:endParaRPr>
        </a:p>
      </dgm:t>
    </dgm:pt>
    <dgm:pt modelId="{DEB06BED-0800-4ECA-9E33-B55FE71BFAF3}" type="sibTrans" cxnId="{D3A7489C-3686-4089-9EC5-E0A979881E4C}">
      <dgm:prSet/>
      <dgm:spPr/>
      <dgm:t>
        <a:bodyPr/>
        <a:lstStyle/>
        <a:p>
          <a:pPr algn="ctr"/>
          <a:endParaRPr lang="ru-RU" sz="900">
            <a:latin typeface="Times New Roman" pitchFamily="18" charset="0"/>
            <a:cs typeface="Times New Roman" pitchFamily="18" charset="0"/>
          </a:endParaRPr>
        </a:p>
      </dgm:t>
    </dgm:pt>
    <dgm:pt modelId="{F83E9346-65A8-474B-BD59-04EC50C6B116}" type="pres">
      <dgm:prSet presAssocID="{E57EFDED-B261-48A0-AB9B-CCF0890504C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18C25A-C45B-4D7F-8DF2-D25E91B00D7C}" type="pres">
      <dgm:prSet presAssocID="{4553827C-3C0C-4BDB-9456-8ECA26B7BBA6}" presName="comp" presStyleCnt="0"/>
      <dgm:spPr/>
    </dgm:pt>
    <dgm:pt modelId="{088E6AB6-686D-476C-967A-022E39D1D745}" type="pres">
      <dgm:prSet presAssocID="{4553827C-3C0C-4BDB-9456-8ECA26B7BBA6}" presName="box" presStyleLbl="node1" presStyleIdx="0" presStyleCnt="1" custScaleY="95610"/>
      <dgm:spPr/>
      <dgm:t>
        <a:bodyPr/>
        <a:lstStyle/>
        <a:p>
          <a:endParaRPr lang="ru-RU"/>
        </a:p>
      </dgm:t>
    </dgm:pt>
    <dgm:pt modelId="{8844ED08-08B8-4EC5-8A24-0C6BC085B92D}" type="pres">
      <dgm:prSet presAssocID="{4553827C-3C0C-4BDB-9456-8ECA26B7BBA6}" presName="img" presStyleLbl="fgImgPlace1" presStyleIdx="0" presStyleCnt="1" custFlipHor="1" custScaleX="230401" custScaleY="41804" custLinFactNeighborX="-27701" custLinFactNeighborY="9362"/>
      <dgm:spPr>
        <a:blipFill rotWithShape="0">
          <a:blip xmlns:r="http://schemas.openxmlformats.org/officeDocument/2006/relationships" r:embed="rId1"/>
          <a:stretch>
            <a:fillRect/>
          </a:stretch>
        </a:blipFill>
        <a:effectLst>
          <a:softEdge rad="63500"/>
        </a:effectLst>
      </dgm:spPr>
      <dgm:t>
        <a:bodyPr/>
        <a:lstStyle/>
        <a:p>
          <a:endParaRPr lang="ru-RU"/>
        </a:p>
      </dgm:t>
    </dgm:pt>
    <dgm:pt modelId="{4E66F776-E928-49E7-AFEB-3E1481722F5D}" type="pres">
      <dgm:prSet presAssocID="{4553827C-3C0C-4BDB-9456-8ECA26B7BBA6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A7489C-3686-4089-9EC5-E0A979881E4C}" srcId="{E57EFDED-B261-48A0-AB9B-CCF0890504C9}" destId="{4553827C-3C0C-4BDB-9456-8ECA26B7BBA6}" srcOrd="0" destOrd="0" parTransId="{C95B7F49-7939-4760-B27B-9EED57A00EA5}" sibTransId="{DEB06BED-0800-4ECA-9E33-B55FE71BFAF3}"/>
    <dgm:cxn modelId="{E0DA3076-9392-44CE-BDBA-F990F97E418C}" type="presOf" srcId="{E57EFDED-B261-48A0-AB9B-CCF0890504C9}" destId="{F83E9346-65A8-474B-BD59-04EC50C6B116}" srcOrd="0" destOrd="0" presId="urn:microsoft.com/office/officeart/2005/8/layout/vList4#5"/>
    <dgm:cxn modelId="{4A8E0DA9-6540-4B74-9B76-DA800B01B001}" type="presOf" srcId="{4553827C-3C0C-4BDB-9456-8ECA26B7BBA6}" destId="{088E6AB6-686D-476C-967A-022E39D1D745}" srcOrd="0" destOrd="0" presId="urn:microsoft.com/office/officeart/2005/8/layout/vList4#5"/>
    <dgm:cxn modelId="{DB5D0E62-4002-4366-BCBB-CC7585ED89AF}" type="presOf" srcId="{4553827C-3C0C-4BDB-9456-8ECA26B7BBA6}" destId="{4E66F776-E928-49E7-AFEB-3E1481722F5D}" srcOrd="1" destOrd="0" presId="urn:microsoft.com/office/officeart/2005/8/layout/vList4#5"/>
    <dgm:cxn modelId="{C1296ACE-22EC-48D0-8613-4C4D90B2C19C}" type="presParOf" srcId="{F83E9346-65A8-474B-BD59-04EC50C6B116}" destId="{9918C25A-C45B-4D7F-8DF2-D25E91B00D7C}" srcOrd="0" destOrd="0" presId="urn:microsoft.com/office/officeart/2005/8/layout/vList4#5"/>
    <dgm:cxn modelId="{F1C6970E-94D6-44CF-A4D0-73B8F9D0DCC2}" type="presParOf" srcId="{9918C25A-C45B-4D7F-8DF2-D25E91B00D7C}" destId="{088E6AB6-686D-476C-967A-022E39D1D745}" srcOrd="0" destOrd="0" presId="urn:microsoft.com/office/officeart/2005/8/layout/vList4#5"/>
    <dgm:cxn modelId="{E53FBE2B-AA17-4AC3-A4EB-E691FDCE5B3A}" type="presParOf" srcId="{9918C25A-C45B-4D7F-8DF2-D25E91B00D7C}" destId="{8844ED08-08B8-4EC5-8A24-0C6BC085B92D}" srcOrd="1" destOrd="0" presId="urn:microsoft.com/office/officeart/2005/8/layout/vList4#5"/>
    <dgm:cxn modelId="{127A491F-250E-4060-BE49-D21ECBC16A40}" type="presParOf" srcId="{9918C25A-C45B-4D7F-8DF2-D25E91B00D7C}" destId="{4E66F776-E928-49E7-AFEB-3E1481722F5D}" srcOrd="2" destOrd="0" presId="urn:microsoft.com/office/officeart/2005/8/layout/vList4#5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57EFDED-B261-48A0-AB9B-CCF0890504C9}" type="doc">
      <dgm:prSet loTypeId="urn:microsoft.com/office/officeart/2005/8/layout/vList4#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53827C-3C0C-4BDB-9456-8ECA26B7BBA6}">
      <dgm:prSet phldrT="[Текст]" custT="1"/>
      <dgm:spPr>
        <a:solidFill>
          <a:schemeClr val="accent5">
            <a:lumMod val="40000"/>
            <a:lumOff val="60000"/>
          </a:schemeClr>
        </a:solidFill>
        <a:effectLst>
          <a:softEdge rad="317500"/>
        </a:effectLst>
      </dgm:spPr>
      <dgm:t>
        <a:bodyPr anchor="t" anchorCtr="0"/>
        <a:lstStyle/>
        <a:p>
          <a:pPr algn="ctr"/>
          <a:r>
            <a:rPr lang="ru-RU" sz="900" b="0" i="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На реализацию ФЦП «Увековечивание памяти погибших при защите Отечества на 2019-2024 годы»</a:t>
          </a:r>
        </a:p>
        <a:p>
          <a:pPr algn="ctr"/>
          <a:r>
            <a:rPr lang="ru-RU" sz="900" b="0" i="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– 232,7 тыс. руб. </a:t>
          </a:r>
        </a:p>
        <a:p>
          <a:pPr algn="ctr"/>
          <a:r>
            <a:rPr lang="ru-RU" sz="900" b="0" i="1" dirty="0" smtClean="0">
              <a:solidFill>
                <a:srgbClr val="990000"/>
              </a:solidFill>
              <a:latin typeface="Book Antiqua" pitchFamily="18" charset="0"/>
              <a:cs typeface="Times New Roman" pitchFamily="18" charset="0"/>
            </a:rPr>
            <a:t>(исполнение 41,1% </a:t>
          </a:r>
        </a:p>
        <a:p>
          <a:pPr algn="ctr"/>
          <a:r>
            <a:rPr lang="ru-RU" sz="900" b="0" i="1" dirty="0" smtClean="0">
              <a:solidFill>
                <a:srgbClr val="990000"/>
              </a:solidFill>
              <a:latin typeface="Book Antiqua" pitchFamily="18" charset="0"/>
              <a:cs typeface="Times New Roman" pitchFamily="18" charset="0"/>
            </a:rPr>
            <a:t>при плане </a:t>
          </a:r>
        </a:p>
        <a:p>
          <a:pPr algn="ctr"/>
          <a:r>
            <a:rPr lang="ru-RU" sz="900" b="0" i="1" dirty="0" smtClean="0">
              <a:solidFill>
                <a:srgbClr val="990000"/>
              </a:solidFill>
              <a:latin typeface="Book Antiqua" pitchFamily="18" charset="0"/>
              <a:cs typeface="Times New Roman" pitchFamily="18" charset="0"/>
            </a:rPr>
            <a:t>565,7 тыс. руб.)</a:t>
          </a:r>
          <a:endParaRPr lang="ru-RU" sz="900" i="1" dirty="0">
            <a:latin typeface="Book Antiqua" pitchFamily="18" charset="0"/>
            <a:cs typeface="Times New Roman" pitchFamily="18" charset="0"/>
          </a:endParaRPr>
        </a:p>
      </dgm:t>
    </dgm:pt>
    <dgm:pt modelId="{C95B7F49-7939-4760-B27B-9EED57A00EA5}" type="parTrans" cxnId="{D3A7489C-3686-4089-9EC5-E0A979881E4C}">
      <dgm:prSet/>
      <dgm:spPr/>
      <dgm:t>
        <a:bodyPr/>
        <a:lstStyle/>
        <a:p>
          <a:pPr algn="ctr"/>
          <a:endParaRPr lang="ru-RU" sz="900">
            <a:latin typeface="Times New Roman" pitchFamily="18" charset="0"/>
            <a:cs typeface="Times New Roman" pitchFamily="18" charset="0"/>
          </a:endParaRPr>
        </a:p>
      </dgm:t>
    </dgm:pt>
    <dgm:pt modelId="{DEB06BED-0800-4ECA-9E33-B55FE71BFAF3}" type="sibTrans" cxnId="{D3A7489C-3686-4089-9EC5-E0A979881E4C}">
      <dgm:prSet/>
      <dgm:spPr/>
      <dgm:t>
        <a:bodyPr/>
        <a:lstStyle/>
        <a:p>
          <a:pPr algn="ctr"/>
          <a:endParaRPr lang="ru-RU" sz="900">
            <a:latin typeface="Times New Roman" pitchFamily="18" charset="0"/>
            <a:cs typeface="Times New Roman" pitchFamily="18" charset="0"/>
          </a:endParaRPr>
        </a:p>
      </dgm:t>
    </dgm:pt>
    <dgm:pt modelId="{F83E9346-65A8-474B-BD59-04EC50C6B116}" type="pres">
      <dgm:prSet presAssocID="{E57EFDED-B261-48A0-AB9B-CCF0890504C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18C25A-C45B-4D7F-8DF2-D25E91B00D7C}" type="pres">
      <dgm:prSet presAssocID="{4553827C-3C0C-4BDB-9456-8ECA26B7BBA6}" presName="comp" presStyleCnt="0"/>
      <dgm:spPr/>
    </dgm:pt>
    <dgm:pt modelId="{088E6AB6-686D-476C-967A-022E39D1D745}" type="pres">
      <dgm:prSet presAssocID="{4553827C-3C0C-4BDB-9456-8ECA26B7BBA6}" presName="box" presStyleLbl="node1" presStyleIdx="0" presStyleCnt="1" custScaleY="95610"/>
      <dgm:spPr/>
      <dgm:t>
        <a:bodyPr/>
        <a:lstStyle/>
        <a:p>
          <a:endParaRPr lang="ru-RU"/>
        </a:p>
      </dgm:t>
    </dgm:pt>
    <dgm:pt modelId="{8844ED08-08B8-4EC5-8A24-0C6BC085B92D}" type="pres">
      <dgm:prSet presAssocID="{4553827C-3C0C-4BDB-9456-8ECA26B7BBA6}" presName="img" presStyleLbl="fgImgPlace1" presStyleIdx="0" presStyleCnt="1" custFlipHor="1" custScaleX="183857" custScaleY="34624" custLinFactNeighborX="-20510" custLinFactNeighborY="34479"/>
      <dgm:spPr>
        <a:blipFill rotWithShape="0">
          <a:blip xmlns:r="http://schemas.openxmlformats.org/officeDocument/2006/relationships" r:embed="rId1"/>
          <a:stretch>
            <a:fillRect/>
          </a:stretch>
        </a:blipFill>
        <a:effectLst>
          <a:softEdge rad="63500"/>
        </a:effectLst>
      </dgm:spPr>
      <dgm:t>
        <a:bodyPr/>
        <a:lstStyle/>
        <a:p>
          <a:endParaRPr lang="ru-RU"/>
        </a:p>
      </dgm:t>
    </dgm:pt>
    <dgm:pt modelId="{4E66F776-E928-49E7-AFEB-3E1481722F5D}" type="pres">
      <dgm:prSet presAssocID="{4553827C-3C0C-4BDB-9456-8ECA26B7BBA6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030875-E0D5-494A-AF53-EDAC92FEA4F2}" type="presOf" srcId="{4553827C-3C0C-4BDB-9456-8ECA26B7BBA6}" destId="{088E6AB6-686D-476C-967A-022E39D1D745}" srcOrd="0" destOrd="0" presId="urn:microsoft.com/office/officeart/2005/8/layout/vList4#6"/>
    <dgm:cxn modelId="{D3A7489C-3686-4089-9EC5-E0A979881E4C}" srcId="{E57EFDED-B261-48A0-AB9B-CCF0890504C9}" destId="{4553827C-3C0C-4BDB-9456-8ECA26B7BBA6}" srcOrd="0" destOrd="0" parTransId="{C95B7F49-7939-4760-B27B-9EED57A00EA5}" sibTransId="{DEB06BED-0800-4ECA-9E33-B55FE71BFAF3}"/>
    <dgm:cxn modelId="{D29BBF63-7664-4944-A926-6A1617F583C9}" type="presOf" srcId="{E57EFDED-B261-48A0-AB9B-CCF0890504C9}" destId="{F83E9346-65A8-474B-BD59-04EC50C6B116}" srcOrd="0" destOrd="0" presId="urn:microsoft.com/office/officeart/2005/8/layout/vList4#6"/>
    <dgm:cxn modelId="{5ABAAE42-979D-499C-A94F-7968D48BEBDC}" type="presOf" srcId="{4553827C-3C0C-4BDB-9456-8ECA26B7BBA6}" destId="{4E66F776-E928-49E7-AFEB-3E1481722F5D}" srcOrd="1" destOrd="0" presId="urn:microsoft.com/office/officeart/2005/8/layout/vList4#6"/>
    <dgm:cxn modelId="{49787DA3-C004-4A1B-A4E7-D0ACC9C90D8F}" type="presParOf" srcId="{F83E9346-65A8-474B-BD59-04EC50C6B116}" destId="{9918C25A-C45B-4D7F-8DF2-D25E91B00D7C}" srcOrd="0" destOrd="0" presId="urn:microsoft.com/office/officeart/2005/8/layout/vList4#6"/>
    <dgm:cxn modelId="{E070D346-2FC5-42C6-A432-965035D63424}" type="presParOf" srcId="{9918C25A-C45B-4D7F-8DF2-D25E91B00D7C}" destId="{088E6AB6-686D-476C-967A-022E39D1D745}" srcOrd="0" destOrd="0" presId="urn:microsoft.com/office/officeart/2005/8/layout/vList4#6"/>
    <dgm:cxn modelId="{EFACF2CD-778C-47DB-B016-43417F50C26C}" type="presParOf" srcId="{9918C25A-C45B-4D7F-8DF2-D25E91B00D7C}" destId="{8844ED08-08B8-4EC5-8A24-0C6BC085B92D}" srcOrd="1" destOrd="0" presId="urn:microsoft.com/office/officeart/2005/8/layout/vList4#6"/>
    <dgm:cxn modelId="{D60D3870-A7C2-4EBF-A1D1-79B4793EE1D6}" type="presParOf" srcId="{9918C25A-C45B-4D7F-8DF2-D25E91B00D7C}" destId="{4E66F776-E928-49E7-AFEB-3E1481722F5D}" srcOrd="2" destOrd="0" presId="urn:microsoft.com/office/officeart/2005/8/layout/vList4#6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022EB5-9500-40FB-8883-6C455DB1E579}">
      <dsp:nvSpPr>
        <dsp:cNvPr id="0" name=""/>
        <dsp:cNvSpPr/>
      </dsp:nvSpPr>
      <dsp:spPr>
        <a:xfrm rot="16200000">
          <a:off x="-164094" y="1789694"/>
          <a:ext cx="2451752" cy="136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0692" bIns="0" numCol="1" spcCol="1270" anchor="t" anchorCtr="0">
          <a:noAutofit/>
        </a:bodyPr>
        <a:lstStyle/>
        <a:p>
          <a:pPr lvl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baseline="0" dirty="0">
            <a:solidFill>
              <a:schemeClr val="bg2"/>
            </a:solidFill>
          </a:endParaRPr>
        </a:p>
      </dsp:txBody>
      <dsp:txXfrm>
        <a:off x="-164094" y="1789694"/>
        <a:ext cx="2451752" cy="136847"/>
      </dsp:txXfrm>
    </dsp:sp>
    <dsp:sp modelId="{74082037-4968-41A3-92A1-2EEBCE503587}">
      <dsp:nvSpPr>
        <dsp:cNvPr id="0" name=""/>
        <dsp:cNvSpPr/>
      </dsp:nvSpPr>
      <dsp:spPr>
        <a:xfrm>
          <a:off x="211704" y="2096746"/>
          <a:ext cx="2072523" cy="984182"/>
        </a:xfrm>
        <a:prstGeom prst="rect">
          <a:avLst/>
        </a:prstGeom>
        <a:solidFill>
          <a:srgbClr val="666699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1270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120692" rIns="92456" bIns="92456" numCol="1" spcCol="1270" anchor="t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1" kern="1200" dirty="0" smtClean="0">
              <a:latin typeface="Book Antiqua" pitchFamily="18" charset="0"/>
            </a:rPr>
            <a:t>Показателей прогноза социально-экономического развития города Ржева</a:t>
          </a:r>
          <a:endParaRPr lang="ru-RU" sz="1300" i="1" kern="1200" dirty="0">
            <a:latin typeface="Book Antiqua" pitchFamily="18" charset="0"/>
          </a:endParaRPr>
        </a:p>
      </dsp:txBody>
      <dsp:txXfrm>
        <a:off x="211704" y="2096746"/>
        <a:ext cx="2072523" cy="984182"/>
      </dsp:txXfrm>
    </dsp:sp>
    <dsp:sp modelId="{B24350FE-5A72-45F4-A82C-2D51E1AD98D6}">
      <dsp:nvSpPr>
        <dsp:cNvPr id="0" name=""/>
        <dsp:cNvSpPr/>
      </dsp:nvSpPr>
      <dsp:spPr>
        <a:xfrm>
          <a:off x="492303" y="910472"/>
          <a:ext cx="1703943" cy="1058345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83E067-6174-4575-A1AF-BA6327834883}">
      <dsp:nvSpPr>
        <dsp:cNvPr id="0" name=""/>
        <dsp:cNvSpPr/>
      </dsp:nvSpPr>
      <dsp:spPr>
        <a:xfrm rot="16200000">
          <a:off x="2410875" y="1766218"/>
          <a:ext cx="2451752" cy="136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0692" bIns="0" numCol="1" spcCol="1270" anchor="t" anchorCtr="0">
          <a:noAutofit/>
        </a:bodyPr>
        <a:lstStyle/>
        <a:p>
          <a:pPr lvl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>
            <a:solidFill>
              <a:schemeClr val="bg1"/>
            </a:solidFill>
          </a:endParaRPr>
        </a:p>
      </dsp:txBody>
      <dsp:txXfrm>
        <a:off x="2410875" y="1766218"/>
        <a:ext cx="2451752" cy="136847"/>
      </dsp:txXfrm>
    </dsp:sp>
    <dsp:sp modelId="{964B5E04-9B5F-4DE5-BD4E-DD691C3763AC}">
      <dsp:nvSpPr>
        <dsp:cNvPr id="0" name=""/>
        <dsp:cNvSpPr/>
      </dsp:nvSpPr>
      <dsp:spPr>
        <a:xfrm>
          <a:off x="2643205" y="1000126"/>
          <a:ext cx="2715007" cy="1557328"/>
        </a:xfrm>
        <a:prstGeom prst="rect">
          <a:avLst/>
        </a:prstGeom>
        <a:solidFill>
          <a:srgbClr val="666699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1270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120692" rIns="92456" bIns="92456" numCol="1" spcCol="1270" anchor="t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1" kern="1200" dirty="0" smtClean="0">
              <a:latin typeface="Book Antiqua" pitchFamily="18" charset="0"/>
            </a:rPr>
            <a:t>Прогнозных расчетов, представленных главными администраторами доходов бюджета города Ржева в соответствии с утвержденными методиками прогнозирования доходов</a:t>
          </a:r>
          <a:endParaRPr lang="ru-RU" sz="1300" kern="1200" dirty="0">
            <a:latin typeface="Book Antiqua" pitchFamily="18" charset="0"/>
          </a:endParaRPr>
        </a:p>
      </dsp:txBody>
      <dsp:txXfrm>
        <a:off x="2643205" y="1000126"/>
        <a:ext cx="2715007" cy="1557328"/>
      </dsp:txXfrm>
    </dsp:sp>
    <dsp:sp modelId="{C902FB57-6412-4557-96BC-C5D5B83C269A}">
      <dsp:nvSpPr>
        <dsp:cNvPr id="0" name=""/>
        <dsp:cNvSpPr/>
      </dsp:nvSpPr>
      <dsp:spPr>
        <a:xfrm>
          <a:off x="3000396" y="71438"/>
          <a:ext cx="1799161" cy="1011393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40A569-7096-433A-B6C3-0FDC6CE855C3}">
      <dsp:nvSpPr>
        <dsp:cNvPr id="0" name=""/>
        <dsp:cNvSpPr/>
      </dsp:nvSpPr>
      <dsp:spPr>
        <a:xfrm rot="16200000">
          <a:off x="5061947" y="1782537"/>
          <a:ext cx="2451752" cy="136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0692" bIns="0" numCol="1" spcCol="1270" anchor="t" anchorCtr="0">
          <a:noAutofit/>
        </a:bodyPr>
        <a:lstStyle/>
        <a:p>
          <a:pPr lvl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>
            <a:solidFill>
              <a:schemeClr val="bg2"/>
            </a:solidFill>
          </a:endParaRPr>
        </a:p>
      </dsp:txBody>
      <dsp:txXfrm>
        <a:off x="5061947" y="1782537"/>
        <a:ext cx="2451752" cy="136847"/>
      </dsp:txXfrm>
    </dsp:sp>
    <dsp:sp modelId="{3199D181-4BD3-413D-AFC7-D330995A431C}">
      <dsp:nvSpPr>
        <dsp:cNvPr id="0" name=""/>
        <dsp:cNvSpPr/>
      </dsp:nvSpPr>
      <dsp:spPr>
        <a:xfrm>
          <a:off x="6020988" y="1981607"/>
          <a:ext cx="1908629" cy="1161664"/>
        </a:xfrm>
        <a:prstGeom prst="rect">
          <a:avLst/>
        </a:prstGeom>
        <a:solidFill>
          <a:srgbClr val="666699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1270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120692" rIns="92456" bIns="92456" numCol="1" spcCol="1270" anchor="t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1" kern="1200" dirty="0" smtClean="0">
              <a:latin typeface="Book Antiqua" pitchFamily="18" charset="0"/>
            </a:rPr>
            <a:t>Показателей статистической и налоговой отчетности по городу Ржеву</a:t>
          </a:r>
          <a:endParaRPr lang="ru-RU" sz="1300" i="1" kern="1200" dirty="0">
            <a:latin typeface="Book Antiqua" pitchFamily="18" charset="0"/>
          </a:endParaRPr>
        </a:p>
      </dsp:txBody>
      <dsp:txXfrm>
        <a:off x="6020988" y="1981607"/>
        <a:ext cx="1908629" cy="1161664"/>
      </dsp:txXfrm>
    </dsp:sp>
    <dsp:sp modelId="{A945D726-7704-49A4-BC74-5D2F2E6A588F}">
      <dsp:nvSpPr>
        <dsp:cNvPr id="0" name=""/>
        <dsp:cNvSpPr/>
      </dsp:nvSpPr>
      <dsp:spPr>
        <a:xfrm>
          <a:off x="6239701" y="960424"/>
          <a:ext cx="1543085" cy="1044031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371032-ECC9-4890-8421-363D93497083}">
      <dsp:nvSpPr>
        <dsp:cNvPr id="0" name=""/>
        <dsp:cNvSpPr/>
      </dsp:nvSpPr>
      <dsp:spPr>
        <a:xfrm rot="10800000">
          <a:off x="929140" y="1000130"/>
          <a:ext cx="2976157" cy="1192221"/>
        </a:xfrm>
        <a:prstGeom prst="snip2DiagRect">
          <a:avLst/>
        </a:prstGeom>
        <a:solidFill>
          <a:schemeClr val="lt1"/>
        </a:solidFill>
        <a:ln w="11429" cap="flat" cmpd="sng" algn="ctr">
          <a:solidFill>
            <a:schemeClr val="accent3"/>
          </a:solidFill>
          <a:prstDash val="sysDash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75407" tIns="38100" rIns="7112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cap="all" spc="0" dirty="0" smtClean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Исполнение полномочий и обеспечение деятельности комиссий по делам несовершеннолетних: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1" kern="1200" cap="all" spc="0" dirty="0" smtClean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– 702,0 тыс. руб. </a:t>
          </a:r>
          <a:r>
            <a:rPr lang="ru-RU" sz="1000" b="1" i="1" kern="1200" cap="all" spc="0" dirty="0" smtClean="0">
              <a:ln w="9000" cmpd="sng">
                <a:noFill/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(100%) </a:t>
          </a:r>
        </a:p>
      </dsp:txBody>
      <dsp:txXfrm rot="10800000">
        <a:off x="1028494" y="1099484"/>
        <a:ext cx="2777449" cy="993513"/>
      </dsp:txXfrm>
    </dsp:sp>
    <dsp:sp modelId="{4A09437C-5787-411C-B22F-4262A302E0E9}">
      <dsp:nvSpPr>
        <dsp:cNvPr id="0" name=""/>
        <dsp:cNvSpPr/>
      </dsp:nvSpPr>
      <dsp:spPr>
        <a:xfrm>
          <a:off x="0" y="1285434"/>
          <a:ext cx="1828629" cy="1645139"/>
        </a:xfrm>
        <a:prstGeom prst="ellipse">
          <a:avLst/>
        </a:prstGeom>
        <a:blipFill rotWithShape="0">
          <a:blip xmlns:r="http://schemas.openxmlformats.org/officeDocument/2006/relationships" r:embed="rId1">
            <a:lum bright="17000"/>
          </a:blip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317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371032-ECC9-4890-8421-363D93497083}">
      <dsp:nvSpPr>
        <dsp:cNvPr id="0" name=""/>
        <dsp:cNvSpPr/>
      </dsp:nvSpPr>
      <dsp:spPr>
        <a:xfrm rot="10800000">
          <a:off x="939051" y="500067"/>
          <a:ext cx="3394832" cy="1323549"/>
        </a:xfrm>
        <a:prstGeom prst="snip2DiagRect">
          <a:avLst/>
        </a:prstGeom>
        <a:solidFill>
          <a:schemeClr val="lt1"/>
        </a:solidFill>
        <a:ln w="11429" cap="flat" cmpd="sng" algn="ctr">
          <a:solidFill>
            <a:schemeClr val="accent3"/>
          </a:solidFill>
          <a:prstDash val="sysDash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39601" tIns="38100" rIns="7112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cap="all" spc="0" dirty="0" smtClean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Создание Административных комиссий и определение перечня должностных лиц, уполномоченных составлять протоколы об административных правонарушениях: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1" kern="1200" cap="all" spc="0" dirty="0" smtClean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– 289,3 тыс. руб. </a:t>
          </a:r>
          <a:r>
            <a:rPr lang="ru-RU" sz="1000" b="1" i="1" kern="1200" cap="all" spc="0" dirty="0" smtClean="0">
              <a:ln w="9000" cmpd="sng">
                <a:noFill/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(100%)</a:t>
          </a:r>
          <a:endParaRPr lang="ru-RU" sz="1000" b="1" i="1" kern="1200" cap="all" spc="0" dirty="0">
            <a:ln w="9000" cmpd="sng">
              <a:noFill/>
              <a:prstDash val="solid"/>
            </a:ln>
            <a:solidFill>
              <a:srgbClr val="C00000"/>
            </a:solidFill>
            <a:effectLst>
              <a:reflection blurRad="12700" stA="28000" endPos="45000" dist="1000" dir="5400000" sy="-100000" algn="bl" rotWithShape="0"/>
            </a:effectLst>
            <a:latin typeface="Times New Roman" pitchFamily="18" charset="0"/>
            <a:cs typeface="Times New Roman" pitchFamily="18" charset="0"/>
          </a:endParaRPr>
        </a:p>
      </dsp:txBody>
      <dsp:txXfrm rot="10800000">
        <a:off x="1049349" y="610365"/>
        <a:ext cx="3174236" cy="1102953"/>
      </dsp:txXfrm>
    </dsp:sp>
    <dsp:sp modelId="{4A09437C-5787-411C-B22F-4262A302E0E9}">
      <dsp:nvSpPr>
        <dsp:cNvPr id="0" name=""/>
        <dsp:cNvSpPr/>
      </dsp:nvSpPr>
      <dsp:spPr>
        <a:xfrm>
          <a:off x="185117" y="642942"/>
          <a:ext cx="2071697" cy="1956242"/>
        </a:xfrm>
        <a:prstGeom prst="ellipse">
          <a:avLst/>
        </a:prstGeom>
        <a:blipFill rotWithShape="0">
          <a:blip xmlns:r="http://schemas.openxmlformats.org/officeDocument/2006/relationships" r:embed="rId1">
            <a:lum contrast="45000"/>
          </a:blip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6350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371032-ECC9-4890-8421-363D93497083}">
      <dsp:nvSpPr>
        <dsp:cNvPr id="0" name=""/>
        <dsp:cNvSpPr/>
      </dsp:nvSpPr>
      <dsp:spPr>
        <a:xfrm rot="10800000">
          <a:off x="1489733" y="142875"/>
          <a:ext cx="3500250" cy="1460064"/>
        </a:xfrm>
        <a:prstGeom prst="snip2DiagRect">
          <a:avLst/>
        </a:prstGeom>
        <a:solidFill>
          <a:schemeClr val="lt1"/>
        </a:solidFill>
        <a:ln w="11429" cap="flat" cmpd="sng" algn="ctr">
          <a:solidFill>
            <a:schemeClr val="accent3"/>
          </a:solidFill>
          <a:prstDash val="sysDash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747218" tIns="38100" rIns="7112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cap="all" spc="0" dirty="0" smtClean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Обеспечение госгарантий прав на получение общедоступного и бесплатного дошкольного, начального общего и среднего общего образования: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1" kern="1200" cap="all" spc="0" dirty="0" smtClean="0">
              <a:ln w="900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– 442 128,0 тыс. руб. </a:t>
          </a:r>
          <a:r>
            <a:rPr lang="ru-RU" sz="1000" b="1" i="1" kern="1200" cap="all" spc="0" dirty="0" smtClean="0">
              <a:ln w="9000" cmpd="sng">
                <a:noFill/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(100%)</a:t>
          </a:r>
          <a:endParaRPr lang="ru-RU" sz="1000" b="1" i="1" kern="1200" cap="all" spc="0" dirty="0">
            <a:ln w="9000" cmpd="sng">
              <a:noFill/>
              <a:prstDash val="solid"/>
            </a:ln>
            <a:solidFill>
              <a:srgbClr val="C00000"/>
            </a:solidFill>
            <a:effectLst>
              <a:reflection blurRad="12700" stA="28000" endPos="45000" dist="1000" dir="5400000" sy="-100000" algn="bl" rotWithShape="0"/>
            </a:effectLst>
            <a:latin typeface="Times New Roman" pitchFamily="18" charset="0"/>
            <a:cs typeface="Times New Roman" pitchFamily="18" charset="0"/>
          </a:endParaRPr>
        </a:p>
      </dsp:txBody>
      <dsp:txXfrm rot="10800000">
        <a:off x="1611407" y="264549"/>
        <a:ext cx="3256902" cy="1216716"/>
      </dsp:txXfrm>
    </dsp:sp>
    <dsp:sp modelId="{4A09437C-5787-411C-B22F-4262A302E0E9}">
      <dsp:nvSpPr>
        <dsp:cNvPr id="0" name=""/>
        <dsp:cNvSpPr/>
      </dsp:nvSpPr>
      <dsp:spPr>
        <a:xfrm>
          <a:off x="143293" y="638"/>
          <a:ext cx="2283835" cy="2285377"/>
        </a:xfrm>
        <a:prstGeom prst="ellipse">
          <a:avLst/>
        </a:prstGeom>
        <a:blipFill rotWithShape="0">
          <a:blip xmlns:r="http://schemas.openxmlformats.org/officeDocument/2006/relationships" r:embed="rId1">
            <a:lum bright="16000"/>
          </a:blip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317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9CBD96-80B7-44AA-8068-E9FF393B9636}">
      <dsp:nvSpPr>
        <dsp:cNvPr id="0" name=""/>
        <dsp:cNvSpPr/>
      </dsp:nvSpPr>
      <dsp:spPr>
        <a:xfrm>
          <a:off x="714380" y="0"/>
          <a:ext cx="3500461" cy="714379"/>
        </a:xfrm>
        <a:prstGeom prst="leftRightRibbon">
          <a:avLst/>
        </a:prstGeom>
        <a:solidFill>
          <a:srgbClr val="666699"/>
        </a:solidFill>
        <a:ln w="11429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glow rad="228600">
            <a:srgbClr val="9999FF">
              <a:alpha val="4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D357AE-A25F-4FD7-A2DD-B1E2766AF918}">
      <dsp:nvSpPr>
        <dsp:cNvPr id="0" name=""/>
        <dsp:cNvSpPr/>
      </dsp:nvSpPr>
      <dsp:spPr>
        <a:xfrm>
          <a:off x="1714509" y="142875"/>
          <a:ext cx="1125147" cy="350046"/>
        </a:xfrm>
        <a:prstGeom prst="rect">
          <a:avLst/>
        </a:prstGeom>
        <a:noFill/>
        <a:ln w="11429" cap="flat" cmpd="sng" algn="ctr">
          <a:noFill/>
          <a:prstDash val="sysDash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6896" rIns="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С учетом</a:t>
          </a:r>
          <a:r>
            <a:rPr lang="ru-RU" sz="1600" b="1" i="1" kern="1200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 </a:t>
          </a:r>
          <a:endParaRPr lang="ru-RU" sz="1600" b="1" i="1" kern="1200" baseline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itchFamily="18" charset="0"/>
          </a:endParaRPr>
        </a:p>
      </dsp:txBody>
      <dsp:txXfrm>
        <a:off x="1714509" y="142875"/>
        <a:ext cx="1125147" cy="3500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8E6AB6-686D-476C-967A-022E39D1D745}">
      <dsp:nvSpPr>
        <dsp:cNvPr id="0" name=""/>
        <dsp:cNvSpPr/>
      </dsp:nvSpPr>
      <dsp:spPr>
        <a:xfrm>
          <a:off x="0" y="0"/>
          <a:ext cx="1571636" cy="184415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317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kern="120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На обеспечение жильем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kern="120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молодых семей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kern="120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– 5594,4 тыс. руб.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1" kern="1200" dirty="0" smtClean="0">
              <a:solidFill>
                <a:srgbClr val="990000"/>
              </a:solidFill>
              <a:latin typeface="Book Antiqua" pitchFamily="18" charset="0"/>
              <a:cs typeface="Times New Roman" pitchFamily="18" charset="0"/>
            </a:rPr>
            <a:t>(исполнение 100%);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kern="120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малоимущих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kern="120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многодетных семей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kern="120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- 3 473,2 тыс. руб.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1" kern="1200" dirty="0" smtClean="0">
              <a:solidFill>
                <a:srgbClr val="C00000"/>
              </a:solidFill>
              <a:latin typeface="Book Antiqua" pitchFamily="18" charset="0"/>
              <a:cs typeface="Times New Roman" pitchFamily="18" charset="0"/>
            </a:rPr>
            <a:t>(100,0%)</a:t>
          </a:r>
          <a:endParaRPr lang="ru-RU" sz="900" i="1" kern="1200" dirty="0">
            <a:solidFill>
              <a:srgbClr val="C00000"/>
            </a:solidFill>
            <a:latin typeface="Book Antiqua" pitchFamily="18" charset="0"/>
            <a:cs typeface="Times New Roman" pitchFamily="18" charset="0"/>
          </a:endParaRPr>
        </a:p>
      </dsp:txBody>
      <dsp:txXfrm>
        <a:off x="507209" y="0"/>
        <a:ext cx="1064426" cy="1844150"/>
      </dsp:txXfrm>
    </dsp:sp>
    <dsp:sp modelId="{8844ED08-08B8-4EC5-8A24-0C6BC085B92D}">
      <dsp:nvSpPr>
        <dsp:cNvPr id="0" name=""/>
        <dsp:cNvSpPr/>
      </dsp:nvSpPr>
      <dsp:spPr>
        <a:xfrm>
          <a:off x="0" y="142875"/>
          <a:ext cx="632746" cy="68737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46987-54CF-4982-94B0-A71D503EA025}">
      <dsp:nvSpPr>
        <dsp:cNvPr id="0" name=""/>
        <dsp:cNvSpPr/>
      </dsp:nvSpPr>
      <dsp:spPr>
        <a:xfrm>
          <a:off x="0" y="0"/>
          <a:ext cx="1357321" cy="1855576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317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kern="120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На поддержку программ формирования современной городской среды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 smtClean="0">
              <a:solidFill>
                <a:srgbClr val="990000"/>
              </a:solidFill>
              <a:latin typeface="Book Antiqua" pitchFamily="18" charset="0"/>
              <a:cs typeface="Times New Roman" pitchFamily="18" charset="0"/>
            </a:rPr>
            <a:t>– 20 175,2 тыс. руб.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1" kern="1200" dirty="0" smtClean="0">
              <a:solidFill>
                <a:srgbClr val="990000"/>
              </a:solidFill>
              <a:latin typeface="Book Antiqua" pitchFamily="18" charset="0"/>
              <a:cs typeface="Times New Roman" pitchFamily="18" charset="0"/>
            </a:rPr>
            <a:t>(100,0%) </a:t>
          </a:r>
          <a:endParaRPr lang="ru-RU" sz="900" i="1" kern="1200" dirty="0">
            <a:latin typeface="Book Antiqua" pitchFamily="18" charset="0"/>
            <a:cs typeface="Times New Roman" pitchFamily="18" charset="0"/>
          </a:endParaRPr>
        </a:p>
      </dsp:txBody>
      <dsp:txXfrm>
        <a:off x="456840" y="0"/>
        <a:ext cx="900481" cy="1855576"/>
      </dsp:txXfrm>
    </dsp:sp>
    <dsp:sp modelId="{C944F169-D389-4F27-9712-C1FE779001FF}">
      <dsp:nvSpPr>
        <dsp:cNvPr id="0" name=""/>
        <dsp:cNvSpPr/>
      </dsp:nvSpPr>
      <dsp:spPr>
        <a:xfrm>
          <a:off x="1" y="1214453"/>
          <a:ext cx="630557" cy="57558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8E6AB6-686D-476C-967A-022E39D1D745}">
      <dsp:nvSpPr>
        <dsp:cNvPr id="0" name=""/>
        <dsp:cNvSpPr/>
      </dsp:nvSpPr>
      <dsp:spPr>
        <a:xfrm>
          <a:off x="115746" y="0"/>
          <a:ext cx="1414317" cy="1775848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317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b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kern="120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На поддержку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kern="120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отрасли культуры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kern="120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– 6 048,3 тыс. руб.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1" kern="1200" dirty="0" smtClean="0">
              <a:solidFill>
                <a:srgbClr val="990000"/>
              </a:solidFill>
              <a:latin typeface="Book Antiqua" pitchFamily="18" charset="0"/>
              <a:cs typeface="Times New Roman" pitchFamily="18" charset="0"/>
            </a:rPr>
            <a:t>(исполнение 100%)</a:t>
          </a:r>
          <a:endParaRPr lang="ru-RU" sz="900" i="1" kern="1200" dirty="0">
            <a:latin typeface="Book Antiqua" pitchFamily="18" charset="0"/>
            <a:cs typeface="Times New Roman" pitchFamily="18" charset="0"/>
          </a:endParaRPr>
        </a:p>
      </dsp:txBody>
      <dsp:txXfrm>
        <a:off x="565760" y="0"/>
        <a:ext cx="964304" cy="1775848"/>
      </dsp:txXfrm>
    </dsp:sp>
    <dsp:sp modelId="{8844ED08-08B8-4EC5-8A24-0C6BC085B92D}">
      <dsp:nvSpPr>
        <dsp:cNvPr id="0" name=""/>
        <dsp:cNvSpPr/>
      </dsp:nvSpPr>
      <dsp:spPr>
        <a:xfrm>
          <a:off x="142876" y="71431"/>
          <a:ext cx="676927" cy="6441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E1798-608D-4769-964E-48DF0333D0EF}">
      <dsp:nvSpPr>
        <dsp:cNvPr id="0" name=""/>
        <dsp:cNvSpPr/>
      </dsp:nvSpPr>
      <dsp:spPr>
        <a:xfrm>
          <a:off x="0" y="214314"/>
          <a:ext cx="9001155" cy="2189501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  <a:alpha val="5200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709508-626F-4266-A9EC-A9E5456C5A79}">
      <dsp:nvSpPr>
        <dsp:cNvPr id="0" name=""/>
        <dsp:cNvSpPr/>
      </dsp:nvSpPr>
      <dsp:spPr>
        <a:xfrm>
          <a:off x="85413" y="428627"/>
          <a:ext cx="606730" cy="73685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20E5BC0-2429-434F-9003-4870DE55E9A9}">
      <dsp:nvSpPr>
        <dsp:cNvPr id="0" name=""/>
        <dsp:cNvSpPr/>
      </dsp:nvSpPr>
      <dsp:spPr>
        <a:xfrm rot="10800000">
          <a:off x="74341" y="1500200"/>
          <a:ext cx="603345" cy="227887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bg1"/>
            </a:gs>
            <a:gs pos="50000">
              <a:schemeClr val="bg1">
                <a:lumMod val="9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</a:gradFill>
        <a:ln>
          <a:noFill/>
        </a:ln>
        <a:effectLst>
          <a:softEdge rad="127000"/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i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На </a:t>
          </a:r>
          <a:r>
            <a:rPr lang="ru-RU" sz="800" b="0" i="0" kern="1200" dirty="0" err="1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реализа-цию</a:t>
          </a:r>
          <a:r>
            <a:rPr lang="ru-RU" sz="800" b="0" i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i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ППМИ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i="0" kern="120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i="0" kern="120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i="0" kern="120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i="0" kern="120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0" i="0" kern="120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i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– 1 225,6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i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тыс.руб.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i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(100% )</a:t>
          </a:r>
        </a:p>
      </dsp:txBody>
      <dsp:txXfrm rot="10800000">
        <a:off x="92896" y="1500200"/>
        <a:ext cx="566235" cy="2260317"/>
      </dsp:txXfrm>
    </dsp:sp>
    <dsp:sp modelId="{FD153C96-F9E8-4883-91C9-F5A1274D424D}">
      <dsp:nvSpPr>
        <dsp:cNvPr id="0" name=""/>
        <dsp:cNvSpPr/>
      </dsp:nvSpPr>
      <dsp:spPr>
        <a:xfrm>
          <a:off x="787914" y="428633"/>
          <a:ext cx="640847" cy="7368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84BB055-9C52-42E1-9D31-75AEC6BACD53}">
      <dsp:nvSpPr>
        <dsp:cNvPr id="0" name=""/>
        <dsp:cNvSpPr/>
      </dsp:nvSpPr>
      <dsp:spPr>
        <a:xfrm rot="10800000">
          <a:off x="714379" y="1500200"/>
          <a:ext cx="729440" cy="227887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bg1"/>
            </a:gs>
            <a:gs pos="50000">
              <a:schemeClr val="bg1">
                <a:lumMod val="9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</a:gra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Поддержка редакций районных и городских газет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– 450,0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тыс.руб.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i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(100%)</a:t>
          </a:r>
          <a:endParaRPr lang="ru-RU" sz="800" b="0" i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736812" y="1500200"/>
        <a:ext cx="684574" cy="2256439"/>
      </dsp:txXfrm>
    </dsp:sp>
    <dsp:sp modelId="{AA5D5179-1794-455B-85DE-51E7FDC9CCF2}">
      <dsp:nvSpPr>
        <dsp:cNvPr id="0" name=""/>
        <dsp:cNvSpPr/>
      </dsp:nvSpPr>
      <dsp:spPr>
        <a:xfrm>
          <a:off x="1619453" y="428627"/>
          <a:ext cx="605643" cy="8632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F94A009-211B-4C13-88DF-1A8E1D185EC7}">
      <dsp:nvSpPr>
        <dsp:cNvPr id="0" name=""/>
        <dsp:cNvSpPr/>
      </dsp:nvSpPr>
      <dsp:spPr>
        <a:xfrm rot="10800000">
          <a:off x="1549192" y="1500200"/>
          <a:ext cx="685657" cy="227887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bg1"/>
            </a:gs>
            <a:gs pos="50000">
              <a:schemeClr val="bg1">
                <a:lumMod val="9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</a:gra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По статусу «Город воинской славы»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0" kern="120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kern="120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kern="120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0" kern="120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0" kern="120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i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–</a:t>
          </a:r>
          <a:r>
            <a:rPr lang="ru-RU" sz="800" b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 73 091,3 тыс. руб.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i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(93,1%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i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при плане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i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78 474,1 тыс. руб.)</a:t>
          </a:r>
          <a:endParaRPr lang="ru-RU" sz="800" b="0" i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1570278" y="1500200"/>
        <a:ext cx="643485" cy="2257786"/>
      </dsp:txXfrm>
    </dsp:sp>
    <dsp:sp modelId="{5772DEDE-8325-4446-ACB9-23086AB1E493}">
      <dsp:nvSpPr>
        <dsp:cNvPr id="0" name=""/>
        <dsp:cNvSpPr/>
      </dsp:nvSpPr>
      <dsp:spPr>
        <a:xfrm>
          <a:off x="2315842" y="428627"/>
          <a:ext cx="629824" cy="85129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80E0EB9-F3E8-4166-BE72-1E7B244D03AA}">
      <dsp:nvSpPr>
        <dsp:cNvPr id="0" name=""/>
        <dsp:cNvSpPr/>
      </dsp:nvSpPr>
      <dsp:spPr>
        <a:xfrm rot="10800000">
          <a:off x="2315842" y="1500200"/>
          <a:ext cx="579073" cy="227887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bg1"/>
            </a:gs>
            <a:gs pos="50000">
              <a:schemeClr val="bg1">
                <a:lumMod val="9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</a:gra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На </a:t>
          </a:r>
          <a:r>
            <a:rPr lang="ru-RU" sz="800" b="0" kern="1200" dirty="0" err="1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организа-цию</a:t>
          </a:r>
          <a:r>
            <a:rPr lang="ru-RU" sz="800" b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 отдыха детей в </a:t>
          </a:r>
          <a:r>
            <a:rPr lang="ru-RU" sz="800" b="0" kern="1200" dirty="0" err="1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канику-лярное</a:t>
          </a:r>
          <a:r>
            <a:rPr lang="ru-RU" sz="800" b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 время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kern="120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kern="120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i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– 4 810,0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i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тыс.руб.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i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(100%)</a:t>
          </a:r>
          <a:endParaRPr lang="ru-RU" sz="800" b="0" i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2333650" y="1500200"/>
        <a:ext cx="543457" cy="2261064"/>
      </dsp:txXfrm>
    </dsp:sp>
    <dsp:sp modelId="{5B2740B4-DF6A-41A1-9817-9FE1E9042278}">
      <dsp:nvSpPr>
        <dsp:cNvPr id="0" name=""/>
        <dsp:cNvSpPr/>
      </dsp:nvSpPr>
      <dsp:spPr>
        <a:xfrm>
          <a:off x="3080737" y="428627"/>
          <a:ext cx="637988" cy="85126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FA5B855-21E0-43C2-ABF8-B030C390AD46}">
      <dsp:nvSpPr>
        <dsp:cNvPr id="0" name=""/>
        <dsp:cNvSpPr/>
      </dsp:nvSpPr>
      <dsp:spPr>
        <a:xfrm rot="10800000">
          <a:off x="3011199" y="1500200"/>
          <a:ext cx="721873" cy="227887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bg1"/>
            </a:gs>
            <a:gs pos="50000">
              <a:schemeClr val="bg1">
                <a:lumMod val="9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</a:gra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На </a:t>
          </a:r>
          <a:r>
            <a:rPr lang="ru-RU" sz="800" b="0" kern="1200" dirty="0" err="1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приобрете-ние</a:t>
          </a:r>
          <a:r>
            <a:rPr lang="ru-RU" sz="800" b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 и установку </a:t>
          </a:r>
          <a:r>
            <a:rPr lang="ru-RU" sz="800" b="0" kern="1200" dirty="0" err="1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плоскост-ных</a:t>
          </a:r>
          <a:r>
            <a:rPr lang="ru-RU" sz="800" b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 спортивных сооружений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kern="120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kern="120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– 534,4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тыс. руб.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i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(100%)</a:t>
          </a:r>
          <a:endParaRPr lang="ru-RU" sz="800" b="0" i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3033399" y="1500200"/>
        <a:ext cx="677473" cy="2256672"/>
      </dsp:txXfrm>
    </dsp:sp>
    <dsp:sp modelId="{E6C4B437-8838-4265-B07C-6ADEFEAEEB80}">
      <dsp:nvSpPr>
        <dsp:cNvPr id="0" name=""/>
        <dsp:cNvSpPr/>
      </dsp:nvSpPr>
      <dsp:spPr>
        <a:xfrm>
          <a:off x="3845630" y="428627"/>
          <a:ext cx="726571" cy="85126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0C04545-AC4F-4946-8163-9F9909A57E02}">
      <dsp:nvSpPr>
        <dsp:cNvPr id="0" name=""/>
        <dsp:cNvSpPr/>
      </dsp:nvSpPr>
      <dsp:spPr>
        <a:xfrm rot="10800000">
          <a:off x="3776094" y="1500200"/>
          <a:ext cx="753318" cy="227887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bg1"/>
            </a:gs>
            <a:gs pos="50000">
              <a:schemeClr val="bg1">
                <a:lumMod val="9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</a:gra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На организацию участия детей и подростков в социально-значимых региональных проектах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kern="120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– 622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тыс. руб.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800" b="0" i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(100%)</a:t>
          </a:r>
          <a:endParaRPr lang="ru-RU" sz="800" b="0" i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3799261" y="1500200"/>
        <a:ext cx="706984" cy="2255705"/>
      </dsp:txXfrm>
    </dsp:sp>
    <dsp:sp modelId="{FC9A5DE8-E321-4562-97F5-695C09F0378D}">
      <dsp:nvSpPr>
        <dsp:cNvPr id="0" name=""/>
        <dsp:cNvSpPr/>
      </dsp:nvSpPr>
      <dsp:spPr>
        <a:xfrm>
          <a:off x="4683128" y="428622"/>
          <a:ext cx="654276" cy="84735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790EBEB-725F-4CCA-B559-47AA51F0F3B1}">
      <dsp:nvSpPr>
        <dsp:cNvPr id="0" name=""/>
        <dsp:cNvSpPr/>
      </dsp:nvSpPr>
      <dsp:spPr>
        <a:xfrm rot="10800000">
          <a:off x="4614804" y="1500200"/>
          <a:ext cx="778935" cy="227167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bg1"/>
            </a:gs>
            <a:gs pos="50000">
              <a:schemeClr val="bg1">
                <a:lumMod val="9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</a:gra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На повышение заработной платы </a:t>
          </a:r>
          <a:r>
            <a:rPr lang="ru-RU" sz="800" b="0" kern="1200" dirty="0" err="1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педработ-ников</a:t>
          </a:r>
          <a:r>
            <a:rPr lang="ru-RU" sz="800" b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 муниципальных организаций </a:t>
          </a:r>
          <a:r>
            <a:rPr lang="ru-RU" sz="800" b="0" kern="1200" dirty="0" err="1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допобразова-ния</a:t>
          </a:r>
          <a:r>
            <a:rPr lang="ru-RU" sz="800" b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0" kern="120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– 24 736,8 тыс. руб.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i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(100%)</a:t>
          </a:r>
          <a:endParaRPr lang="ru-RU" sz="800" b="0" i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4638759" y="1500200"/>
        <a:ext cx="731025" cy="2247715"/>
      </dsp:txXfrm>
    </dsp:sp>
    <dsp:sp modelId="{33859FE6-D80A-4276-AFDF-7FC69D8F8BBB}">
      <dsp:nvSpPr>
        <dsp:cNvPr id="0" name=""/>
        <dsp:cNvSpPr/>
      </dsp:nvSpPr>
      <dsp:spPr>
        <a:xfrm>
          <a:off x="5552431" y="428629"/>
          <a:ext cx="728852" cy="86320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E4BB000-0423-4637-AEF1-F72B1C5D12EB}">
      <dsp:nvSpPr>
        <dsp:cNvPr id="0" name=""/>
        <dsp:cNvSpPr/>
      </dsp:nvSpPr>
      <dsp:spPr>
        <a:xfrm rot="10800000">
          <a:off x="5485184" y="1500200"/>
          <a:ext cx="849183" cy="233046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bg1"/>
            </a:gs>
            <a:gs pos="50000">
              <a:schemeClr val="bg1">
                <a:lumMod val="9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</a:gra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На повышение заработной платы работникам </a:t>
          </a:r>
          <a:r>
            <a:rPr lang="ru-RU" sz="800" b="0" kern="1200" dirty="0" err="1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муници-пальных</a:t>
          </a:r>
          <a:r>
            <a:rPr lang="ru-RU" sz="800" b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 учреждений культуры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kern="120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kern="120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– 29 311,3 тыс.руб.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800" b="0" i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(100%)</a:t>
          </a:r>
          <a:endParaRPr lang="ru-RU" sz="800" b="0" i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5511299" y="1500200"/>
        <a:ext cx="796953" cy="2304350"/>
      </dsp:txXfrm>
    </dsp:sp>
    <dsp:sp modelId="{1F71BF3E-13B2-4BFB-9DF2-C66C6C745269}">
      <dsp:nvSpPr>
        <dsp:cNvPr id="0" name=""/>
        <dsp:cNvSpPr/>
      </dsp:nvSpPr>
      <dsp:spPr>
        <a:xfrm>
          <a:off x="6405752" y="428630"/>
          <a:ext cx="786050" cy="80271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9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9A5B8FA-562E-45FC-A74C-9FC37E6B31C9}">
      <dsp:nvSpPr>
        <dsp:cNvPr id="0" name=""/>
        <dsp:cNvSpPr/>
      </dsp:nvSpPr>
      <dsp:spPr>
        <a:xfrm rot="10800000">
          <a:off x="6405752" y="1500194"/>
          <a:ext cx="878612" cy="234621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bg1"/>
            </a:gs>
            <a:gs pos="50000">
              <a:schemeClr val="bg1">
                <a:lumMod val="9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</a:gra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Укрепление материально-технической базы муниципальных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" b="0" kern="120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1) спортивных школ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– 500 тыс. руб.  </a:t>
          </a:r>
          <a:r>
            <a:rPr lang="ru-RU" sz="800" b="0" i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(100%);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" b="0" kern="1200" dirty="0" smtClean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2) </a:t>
          </a:r>
          <a:r>
            <a:rPr lang="ru-RU" sz="800" b="0" kern="1200" dirty="0" err="1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общеобразо-вательных</a:t>
          </a:r>
          <a:r>
            <a:rPr lang="ru-RU" sz="800" b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 организаций 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– 273 тыс. руб. 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i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(100%);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0" i="1" kern="1200" dirty="0" smtClean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" kern="1200" dirty="0" smtClean="0">
            <a:latin typeface="Times New Roman" pitchFamily="18" charset="0"/>
            <a:cs typeface="Times New Roman" pitchFamily="18" charset="0"/>
          </a:endParaRPr>
        </a:p>
      </dsp:txBody>
      <dsp:txXfrm rot="10800000">
        <a:off x="6432772" y="1500194"/>
        <a:ext cx="824572" cy="2319192"/>
      </dsp:txXfrm>
    </dsp:sp>
    <dsp:sp modelId="{F6A3C33D-0948-4AF8-8236-6A70667F5A53}">
      <dsp:nvSpPr>
        <dsp:cNvPr id="0" name=""/>
        <dsp:cNvSpPr/>
      </dsp:nvSpPr>
      <dsp:spPr>
        <a:xfrm>
          <a:off x="7328733" y="428622"/>
          <a:ext cx="768177" cy="8434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0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354205-3903-498B-9000-14880F10A254}">
      <dsp:nvSpPr>
        <dsp:cNvPr id="0" name=""/>
        <dsp:cNvSpPr/>
      </dsp:nvSpPr>
      <dsp:spPr>
        <a:xfrm rot="10800000">
          <a:off x="7328735" y="1500189"/>
          <a:ext cx="738395" cy="233142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bg1"/>
            </a:gs>
            <a:gs pos="50000">
              <a:schemeClr val="bg1">
                <a:lumMod val="9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lin ang="0" scaled="0"/>
        </a:gra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Оснащение </a:t>
          </a:r>
          <a:r>
            <a:rPr lang="ru-RU" sz="800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муниципаль-ных</a:t>
          </a:r>
          <a:r>
            <a:rPr lang="ru-RU" sz="8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800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образова-тельных</a:t>
          </a:r>
          <a:r>
            <a:rPr lang="ru-RU" sz="8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организаций дошкольного образования уличными игровыми комплексами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i="0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–</a:t>
          </a:r>
          <a:r>
            <a:rPr lang="ru-RU" sz="800" kern="1200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rPr>
            <a:t> 987,8 тыс. руб.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(100%)</a:t>
          </a:r>
          <a:endParaRPr lang="ru-RU" sz="800" i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7351443" y="1500189"/>
        <a:ext cx="692979" cy="2308714"/>
      </dsp:txXfrm>
    </dsp:sp>
    <dsp:sp modelId="{8034ED4E-555A-4CD9-8D75-1833C6F4E50B}">
      <dsp:nvSpPr>
        <dsp:cNvPr id="0" name=""/>
        <dsp:cNvSpPr/>
      </dsp:nvSpPr>
      <dsp:spPr>
        <a:xfrm>
          <a:off x="8067546" y="428633"/>
          <a:ext cx="701969" cy="8434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48E9409-C571-4498-B5AC-DADDE658E7F5}">
      <dsp:nvSpPr>
        <dsp:cNvPr id="0" name=""/>
        <dsp:cNvSpPr/>
      </dsp:nvSpPr>
      <dsp:spPr>
        <a:xfrm rot="10800000">
          <a:off x="8119861" y="1500200"/>
          <a:ext cx="701667" cy="227887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bg1"/>
            </a:gs>
            <a:gs pos="50000">
              <a:schemeClr val="bg1">
                <a:lumMod val="9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lin ang="0" scaled="0"/>
        </a:gra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На </a:t>
          </a:r>
          <a:r>
            <a:rPr lang="ru-RU" sz="800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единовре-менную</a:t>
          </a:r>
          <a:r>
            <a:rPr lang="ru-RU" sz="8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выплату к началу учебного года работникам </a:t>
          </a:r>
          <a:r>
            <a:rPr lang="ru-RU" sz="800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муници-пальных</a:t>
          </a:r>
          <a:r>
            <a:rPr lang="ru-RU" sz="8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800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образова-тельных</a:t>
          </a:r>
          <a:r>
            <a:rPr lang="ru-RU" sz="8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800" kern="1200" dirty="0" err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организа-ций</a:t>
          </a:r>
          <a:endParaRPr lang="ru-RU" sz="800" kern="1200" dirty="0" smtClean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- 2 594,1 тыс. руб.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(100%)</a:t>
          </a:r>
          <a:endParaRPr lang="ru-RU" sz="800" i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8141440" y="1500200"/>
        <a:ext cx="658509" cy="22572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8E6AB6-686D-476C-967A-022E39D1D745}">
      <dsp:nvSpPr>
        <dsp:cNvPr id="0" name=""/>
        <dsp:cNvSpPr/>
      </dsp:nvSpPr>
      <dsp:spPr>
        <a:xfrm>
          <a:off x="5996" y="0"/>
          <a:ext cx="1285884" cy="191058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317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kern="120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На горячее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kern="120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питание обучающихся начальных классов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kern="120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– 26 114,1 тыс. руб.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1" kern="1200" dirty="0" smtClean="0">
              <a:solidFill>
                <a:srgbClr val="990000"/>
              </a:solidFill>
              <a:latin typeface="Book Antiqua" pitchFamily="18" charset="0"/>
              <a:cs typeface="Times New Roman" pitchFamily="18" charset="0"/>
            </a:rPr>
            <a:t>(исполнение 100,0%)</a:t>
          </a:r>
          <a:endParaRPr lang="ru-RU" sz="900" i="1" kern="1200" dirty="0">
            <a:latin typeface="Book Antiqua" pitchFamily="18" charset="0"/>
            <a:cs typeface="Times New Roman" pitchFamily="18" charset="0"/>
          </a:endParaRPr>
        </a:p>
      </dsp:txBody>
      <dsp:txXfrm>
        <a:off x="463004" y="0"/>
        <a:ext cx="828876" cy="1910584"/>
      </dsp:txXfrm>
    </dsp:sp>
    <dsp:sp modelId="{8844ED08-08B8-4EC5-8A24-0C6BC085B92D}">
      <dsp:nvSpPr>
        <dsp:cNvPr id="0" name=""/>
        <dsp:cNvSpPr/>
      </dsp:nvSpPr>
      <dsp:spPr>
        <a:xfrm>
          <a:off x="138580" y="1357328"/>
          <a:ext cx="680826" cy="4829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8E6AB6-686D-476C-967A-022E39D1D745}">
      <dsp:nvSpPr>
        <dsp:cNvPr id="0" name=""/>
        <dsp:cNvSpPr/>
      </dsp:nvSpPr>
      <dsp:spPr>
        <a:xfrm>
          <a:off x="3945" y="0"/>
          <a:ext cx="1428759" cy="170587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317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b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kern="120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На развитие системы газоснабжения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kern="120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– 6 553,4 тыс. руб.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1" kern="1200" dirty="0" smtClean="0">
              <a:solidFill>
                <a:srgbClr val="990000"/>
              </a:solidFill>
              <a:latin typeface="Book Antiqua" pitchFamily="18" charset="0"/>
              <a:cs typeface="Times New Roman" pitchFamily="18" charset="0"/>
            </a:rPr>
            <a:t>(исполнение 93,0%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1" kern="1200" dirty="0" smtClean="0">
              <a:solidFill>
                <a:srgbClr val="990000"/>
              </a:solidFill>
              <a:latin typeface="Book Antiqua" pitchFamily="18" charset="0"/>
              <a:cs typeface="Times New Roman" pitchFamily="18" charset="0"/>
            </a:rPr>
            <a:t>при плане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1" kern="1200" dirty="0" smtClean="0">
              <a:solidFill>
                <a:srgbClr val="990000"/>
              </a:solidFill>
              <a:latin typeface="Book Antiqua" pitchFamily="18" charset="0"/>
              <a:cs typeface="Times New Roman" pitchFamily="18" charset="0"/>
            </a:rPr>
            <a:t>7 046,1 тыс. руб.)</a:t>
          </a:r>
          <a:endParaRPr lang="ru-RU" sz="900" i="1" kern="1200" dirty="0">
            <a:latin typeface="Book Antiqua" pitchFamily="18" charset="0"/>
            <a:cs typeface="Times New Roman" pitchFamily="18" charset="0"/>
          </a:endParaRPr>
        </a:p>
      </dsp:txBody>
      <dsp:txXfrm>
        <a:off x="468118" y="0"/>
        <a:ext cx="964587" cy="1705879"/>
      </dsp:txXfrm>
    </dsp:sp>
    <dsp:sp modelId="{8844ED08-08B8-4EC5-8A24-0C6BC085B92D}">
      <dsp:nvSpPr>
        <dsp:cNvPr id="0" name=""/>
        <dsp:cNvSpPr/>
      </dsp:nvSpPr>
      <dsp:spPr>
        <a:xfrm flipH="1">
          <a:off x="-3945" y="688221"/>
          <a:ext cx="658375" cy="59669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8E6AB6-686D-476C-967A-022E39D1D745}">
      <dsp:nvSpPr>
        <dsp:cNvPr id="0" name=""/>
        <dsp:cNvSpPr/>
      </dsp:nvSpPr>
      <dsp:spPr>
        <a:xfrm>
          <a:off x="0" y="0"/>
          <a:ext cx="1571636" cy="1775848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317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kern="120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На реализацию ФЦП «Увековечивание памяти погибших при защите Отечества на 2019-2024 годы»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kern="1200" dirty="0" smtClean="0">
              <a:solidFill>
                <a:srgbClr val="000099"/>
              </a:solidFill>
              <a:latin typeface="Book Antiqua" pitchFamily="18" charset="0"/>
              <a:cs typeface="Times New Roman" pitchFamily="18" charset="0"/>
            </a:rPr>
            <a:t>– 232,7 тыс. руб.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1" kern="1200" dirty="0" smtClean="0">
              <a:solidFill>
                <a:srgbClr val="990000"/>
              </a:solidFill>
              <a:latin typeface="Book Antiqua" pitchFamily="18" charset="0"/>
              <a:cs typeface="Times New Roman" pitchFamily="18" charset="0"/>
            </a:rPr>
            <a:t>(исполнение 41,1%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1" kern="1200" dirty="0" smtClean="0">
              <a:solidFill>
                <a:srgbClr val="990000"/>
              </a:solidFill>
              <a:latin typeface="Book Antiqua" pitchFamily="18" charset="0"/>
              <a:cs typeface="Times New Roman" pitchFamily="18" charset="0"/>
            </a:rPr>
            <a:t>при плане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1" kern="1200" dirty="0" smtClean="0">
              <a:solidFill>
                <a:srgbClr val="990000"/>
              </a:solidFill>
              <a:latin typeface="Book Antiqua" pitchFamily="18" charset="0"/>
              <a:cs typeface="Times New Roman" pitchFamily="18" charset="0"/>
            </a:rPr>
            <a:t>565,7 тыс. руб.)</a:t>
          </a:r>
          <a:endParaRPr lang="ru-RU" sz="900" i="1" kern="1200" dirty="0">
            <a:latin typeface="Book Antiqua" pitchFamily="18" charset="0"/>
            <a:cs typeface="Times New Roman" pitchFamily="18" charset="0"/>
          </a:endParaRPr>
        </a:p>
      </dsp:txBody>
      <dsp:txXfrm>
        <a:off x="500066" y="0"/>
        <a:ext cx="1071569" cy="1775848"/>
      </dsp:txXfrm>
    </dsp:sp>
    <dsp:sp modelId="{8844ED08-08B8-4EC5-8A24-0C6BC085B92D}">
      <dsp:nvSpPr>
        <dsp:cNvPr id="0" name=""/>
        <dsp:cNvSpPr/>
      </dsp:nvSpPr>
      <dsp:spPr>
        <a:xfrm flipH="1">
          <a:off x="0" y="1143010"/>
          <a:ext cx="577912" cy="51448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#1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5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#6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0.08257</cdr:x>
      <cdr:y>0.85376</cdr:y>
    </cdr:from>
    <cdr:to>
      <cdr:x>0.5548</cdr:x>
      <cdr:y>0.91011</cdr:y>
    </cdr:to>
    <cdr:sp macro="" textlink="">
      <cdr:nvSpPr>
        <cdr:cNvPr id="2" name="TextBox 4"/>
        <cdr:cNvSpPr txBox="1"/>
      </cdr:nvSpPr>
      <cdr:spPr>
        <a:xfrm xmlns:a="http://schemas.openxmlformats.org/drawingml/2006/main">
          <a:off x="648072" y="4464496"/>
          <a:ext cx="3706472" cy="2946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Schoolbook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Schoolbook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Schoolbook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Schoolbook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Schoolbook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Schoolbook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Schoolbook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Schoolbook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Schoolbook"/>
            </a:defRPr>
          </a:lvl9pPr>
        </a:lstStyle>
        <a:p xmlns:a="http://schemas.openxmlformats.org/drawingml/2006/main">
          <a:pPr algn="ctr"/>
          <a:r>
            <a:rPr lang="ru-RU" sz="1400" b="1" i="1" dirty="0" smtClean="0">
              <a:solidFill>
                <a:srgbClr val="002060"/>
              </a:solidFill>
              <a:latin typeface="Times New Roman" pitchFamily="18" charset="0"/>
              <a:ea typeface="Segoe UI Black" pitchFamily="34" charset="0"/>
              <a:cs typeface="Times New Roman" pitchFamily="18" charset="0"/>
            </a:rPr>
            <a:t>объем отгруженной продукции , %</a:t>
          </a:r>
          <a:endParaRPr lang="ru-RU" sz="1400" b="1" i="1" dirty="0">
            <a:solidFill>
              <a:srgbClr val="002060"/>
            </a:solidFill>
            <a:latin typeface="Times New Roman" pitchFamily="18" charset="0"/>
            <a:ea typeface="Segoe UI Black" pitchFamily="34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0.20183</cdr:x>
      <cdr:y>0.35803</cdr:y>
    </cdr:from>
    <cdr:to>
      <cdr:x>0.40367</cdr:x>
      <cdr:y>0.5095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84176" y="1872208"/>
          <a:ext cx="1584176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100%</a:t>
          </a:r>
          <a:endParaRPr lang="ru-RU" sz="4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0.66667</cdr:x>
      <cdr:y>0.63474</cdr:y>
    </cdr:from>
    <cdr:to>
      <cdr:x>0.6832</cdr:x>
      <cdr:y>0.69318</cdr:y>
    </cdr:to>
    <cdr:sp macro="" textlink="">
      <cdr:nvSpPr>
        <cdr:cNvPr id="3" name="Прямая соединительная линия 2"/>
        <cdr:cNvSpPr/>
      </cdr:nvSpPr>
      <cdr:spPr>
        <a:xfrm xmlns:a="http://schemas.openxmlformats.org/drawingml/2006/main" rot="5400000">
          <a:off x="5643020" y="3175590"/>
          <a:ext cx="285743" cy="14170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0.775</cdr:x>
      <cdr:y>0.63474</cdr:y>
    </cdr:from>
    <cdr:to>
      <cdr:x>0.80806</cdr:x>
      <cdr:y>0.67857</cdr:y>
    </cdr:to>
    <cdr:sp macro="" textlink="">
      <cdr:nvSpPr>
        <cdr:cNvPr id="4" name="Прямая соединительная линия 3"/>
        <cdr:cNvSpPr/>
      </cdr:nvSpPr>
      <cdr:spPr>
        <a:xfrm xmlns:a="http://schemas.openxmlformats.org/drawingml/2006/main" rot="5400000" flipV="1">
          <a:off x="6678285" y="3069020"/>
          <a:ext cx="214308" cy="283409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 cap="flat" cmpd="sng" algn="ctr">
          <a:solidFill>
            <a:srgbClr val="727CA3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Georgia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Georgia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Georgia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Georgia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Georgia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Georgia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Georgia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Georgia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Georgia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4F00-399E-4BDC-A0ED-99C9ECE0F0D7}" type="datetimeFigureOut">
              <a:rPr lang="ru-RU" smtClean="0"/>
              <a:pPr/>
              <a:t>25.04.2023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A3E709A-C45C-4D9D-8BEA-50491B83415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4F00-399E-4BDC-A0ED-99C9ECE0F0D7}" type="datetimeFigureOut">
              <a:rPr lang="ru-RU" smtClean="0"/>
              <a:pPr/>
              <a:t>25.04.2023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709A-C45C-4D9D-8BEA-50491B83415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0A3E709A-C45C-4D9D-8BEA-50491B83415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4F00-399E-4BDC-A0ED-99C9ECE0F0D7}" type="datetimeFigureOut">
              <a:rPr lang="ru-RU" smtClean="0"/>
              <a:pPr/>
              <a:t>25.04.2023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4F00-399E-4BDC-A0ED-99C9ECE0F0D7}" type="datetimeFigureOut">
              <a:rPr lang="ru-RU" smtClean="0"/>
              <a:pPr/>
              <a:t>25.04.2023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A3E709A-C45C-4D9D-8BEA-50491B83415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4F00-399E-4BDC-A0ED-99C9ECE0F0D7}" type="datetimeFigureOut">
              <a:rPr lang="ru-RU" smtClean="0"/>
              <a:pPr/>
              <a:t>25.04.2023</a:t>
            </a:fld>
            <a:endParaRPr lang="ru-RU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A3E709A-C45C-4D9D-8BEA-50491B83415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9D244F00-399E-4BDC-A0ED-99C9ECE0F0D7}" type="datetimeFigureOut">
              <a:rPr lang="ru-RU" smtClean="0"/>
              <a:pPr/>
              <a:t>25.04.2023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709A-C45C-4D9D-8BEA-50491B83415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4F00-399E-4BDC-A0ED-99C9ECE0F0D7}" type="datetimeFigureOut">
              <a:rPr lang="ru-RU" smtClean="0"/>
              <a:pPr/>
              <a:t>25.04.2023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0A3E709A-C45C-4D9D-8BEA-50491B83415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4F00-399E-4BDC-A0ED-99C9ECE0F0D7}" type="datetimeFigureOut">
              <a:rPr lang="ru-RU" smtClean="0"/>
              <a:pPr/>
              <a:t>25.04.2023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0A3E709A-C45C-4D9D-8BEA-50491B83415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4F00-399E-4BDC-A0ED-99C9ECE0F0D7}" type="datetimeFigureOut">
              <a:rPr lang="ru-RU" smtClean="0"/>
              <a:pPr/>
              <a:t>25.04.2023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A3E709A-C45C-4D9D-8BEA-50491B83415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A3E709A-C45C-4D9D-8BEA-50491B83415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4F00-399E-4BDC-A0ED-99C9ECE0F0D7}" type="datetimeFigureOut">
              <a:rPr lang="ru-RU" smtClean="0"/>
              <a:pPr/>
              <a:t>25.04.2023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0A3E709A-C45C-4D9D-8BEA-50491B83415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9D244F00-399E-4BDC-A0ED-99C9ECE0F0D7}" type="datetimeFigureOut">
              <a:rPr lang="ru-RU" smtClean="0"/>
              <a:pPr/>
              <a:t>25.04.2023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D244F00-399E-4BDC-A0ED-99C9ECE0F0D7}" type="datetimeFigureOut">
              <a:rPr lang="ru-RU" smtClean="0"/>
              <a:pPr/>
              <a:t>25.04.2023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A3E709A-C45C-4D9D-8BEA-50491B83415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7" r:id="rId1"/>
    <p:sldLayoutId id="2147484718" r:id="rId2"/>
    <p:sldLayoutId id="2147484719" r:id="rId3"/>
    <p:sldLayoutId id="2147484720" r:id="rId4"/>
    <p:sldLayoutId id="2147484721" r:id="rId5"/>
    <p:sldLayoutId id="2147484722" r:id="rId6"/>
    <p:sldLayoutId id="2147484723" r:id="rId7"/>
    <p:sldLayoutId id="2147484724" r:id="rId8"/>
    <p:sldLayoutId id="2147484725" r:id="rId9"/>
    <p:sldLayoutId id="2147484726" r:id="rId10"/>
    <p:sldLayoutId id="2147484727" r:id="rId11"/>
  </p:sldLayoutIdLst>
  <p:transition>
    <p:pull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10.jpe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3.png"/><Relationship Id="rId10" Type="http://schemas.openxmlformats.org/officeDocument/2006/relationships/diagramData" Target="../diagrams/data2.xml"/><Relationship Id="rId4" Type="http://schemas.openxmlformats.org/officeDocument/2006/relationships/image" Target="../media/image11.jpe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18" Type="http://schemas.openxmlformats.org/officeDocument/2006/relationships/diagramData" Target="../diagrams/data6.xml"/><Relationship Id="rId26" Type="http://schemas.openxmlformats.org/officeDocument/2006/relationships/diagramColors" Target="../diagrams/colors7.xml"/><Relationship Id="rId3" Type="http://schemas.openxmlformats.org/officeDocument/2006/relationships/diagramData" Target="../diagrams/data3.xml"/><Relationship Id="rId21" Type="http://schemas.openxmlformats.org/officeDocument/2006/relationships/diagramColors" Target="../diagrams/colors6.xml"/><Relationship Id="rId34" Type="http://schemas.openxmlformats.org/officeDocument/2006/relationships/diagramLayout" Target="../diagrams/layout9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5" Type="http://schemas.openxmlformats.org/officeDocument/2006/relationships/diagramQuickStyle" Target="../diagrams/quickStyle7.xml"/><Relationship Id="rId33" Type="http://schemas.openxmlformats.org/officeDocument/2006/relationships/diagramData" Target="../diagrams/data9.xml"/><Relationship Id="rId2" Type="http://schemas.openxmlformats.org/officeDocument/2006/relationships/image" Target="../media/image3.png"/><Relationship Id="rId16" Type="http://schemas.openxmlformats.org/officeDocument/2006/relationships/diagramColors" Target="../diagrams/colors5.xml"/><Relationship Id="rId20" Type="http://schemas.openxmlformats.org/officeDocument/2006/relationships/diagramQuickStyle" Target="../diagrams/quickStyle6.xml"/><Relationship Id="rId29" Type="http://schemas.openxmlformats.org/officeDocument/2006/relationships/diagramLayout" Target="../diagrams/layout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24" Type="http://schemas.openxmlformats.org/officeDocument/2006/relationships/diagramLayout" Target="../diagrams/layout7.xml"/><Relationship Id="rId32" Type="http://schemas.microsoft.com/office/2007/relationships/diagramDrawing" Target="../diagrams/drawing8.xml"/><Relationship Id="rId37" Type="http://schemas.microsoft.com/office/2007/relationships/diagramDrawing" Target="../diagrams/drawing9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23" Type="http://schemas.openxmlformats.org/officeDocument/2006/relationships/diagramData" Target="../diagrams/data7.xml"/><Relationship Id="rId28" Type="http://schemas.openxmlformats.org/officeDocument/2006/relationships/diagramData" Target="../diagrams/data8.xml"/><Relationship Id="rId36" Type="http://schemas.openxmlformats.org/officeDocument/2006/relationships/diagramColors" Target="../diagrams/colors9.xml"/><Relationship Id="rId10" Type="http://schemas.openxmlformats.org/officeDocument/2006/relationships/diagramQuickStyle" Target="../diagrams/quickStyle4.xml"/><Relationship Id="rId19" Type="http://schemas.openxmlformats.org/officeDocument/2006/relationships/diagramLayout" Target="../diagrams/layout6.xml"/><Relationship Id="rId31" Type="http://schemas.openxmlformats.org/officeDocument/2006/relationships/diagramColors" Target="../diagrams/colors8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Relationship Id="rId22" Type="http://schemas.microsoft.com/office/2007/relationships/diagramDrawing" Target="../diagrams/drawing6.xml"/><Relationship Id="rId27" Type="http://schemas.microsoft.com/office/2007/relationships/diagramDrawing" Target="../diagrams/drawing7.xml"/><Relationship Id="rId30" Type="http://schemas.openxmlformats.org/officeDocument/2006/relationships/diagramQuickStyle" Target="../diagrams/quickStyle8.xml"/><Relationship Id="rId35" Type="http://schemas.openxmlformats.org/officeDocument/2006/relationships/diagramQuickStyle" Target="../diagrams/quickStyl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diagramData" Target="../diagrams/data12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17" Type="http://schemas.microsoft.com/office/2007/relationships/diagramDrawing" Target="../diagrams/drawing12.xml"/><Relationship Id="rId2" Type="http://schemas.openxmlformats.org/officeDocument/2006/relationships/image" Target="../media/image3.png"/><Relationship Id="rId16" Type="http://schemas.openxmlformats.org/officeDocument/2006/relationships/diagramColors" Target="../diagrams/colors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Relationship Id="rId14" Type="http://schemas.openxmlformats.org/officeDocument/2006/relationships/diagramLayout" Target="../diagrams/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microsoft.com/office/2007/relationships/hdphoto" Target="../media/hdphoto2.wdp"/><Relationship Id="rId4" Type="http://schemas.openxmlformats.org/officeDocument/2006/relationships/image" Target="../media/image58.jpeg"/><Relationship Id="rId9" Type="http://schemas.microsoft.com/office/2007/relationships/hdphoto" Target="../media/hdphoto4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7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47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rzhev-gerb-sovr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4214810" y="285728"/>
            <a:ext cx="71438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AutoShape 2" descr="https://storage.myseldon.com/news_pict_31/3147659875DBEECB522CFC2AAC2D664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00034" y="4857760"/>
            <a:ext cx="8072494" cy="1143008"/>
          </a:xfrm>
          <a:prstGeom prst="rect">
            <a:avLst/>
          </a:prstGeom>
          <a:solidFill>
            <a:schemeClr val="bg1">
              <a:alpha val="68000"/>
            </a:schemeClr>
          </a:solidFill>
          <a:ln w="76200">
            <a:noFill/>
          </a:ln>
          <a:effectLst>
            <a:outerShdw blurRad="50800" dist="50800" dir="5400000" algn="ctr" rotWithShape="0">
              <a:schemeClr val="bg1"/>
            </a:outerShdw>
            <a:softEdge rad="127000"/>
          </a:effectLst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cap="all" dirty="0" smtClean="0">
                <a:solidFill>
                  <a:schemeClr val="tx2">
                    <a:lumMod val="50000"/>
                  </a:schemeClr>
                </a:solidFill>
                <a:effectLst>
                  <a:outerShdw blurRad="215900" dist="38100" dir="10200000" sx="19000" sy="19000" algn="tl">
                    <a:srgbClr val="0070C0">
                      <a:alpha val="43000"/>
                    </a:srgbClr>
                  </a:outerShdw>
                  <a:reflection blurRad="12700" stA="34000" endA="740" endPos="53000" dir="5400000" sy="-100000" algn="bl" rotWithShape="0"/>
                </a:effectLst>
                <a:latin typeface="Book Antiqua" pitchFamily="18" charset="0"/>
                <a:ea typeface="+mj-ea"/>
                <a:cs typeface="+mj-cs"/>
              </a:rPr>
              <a:t>К проекту решения думы ржевского муниципального округа </a:t>
            </a:r>
          </a:p>
          <a:p>
            <a:pPr marR="9144" lvl="0" algn="ctr">
              <a:spcBef>
                <a:spcPct val="0"/>
              </a:spcBef>
              <a:defRPr/>
            </a:pPr>
            <a:r>
              <a:rPr lang="ru-RU" sz="1600" b="1" cap="all" dirty="0" smtClean="0">
                <a:solidFill>
                  <a:schemeClr val="tx2">
                    <a:lumMod val="50000"/>
                  </a:schemeClr>
                </a:solidFill>
                <a:effectLst>
                  <a:outerShdw blurRad="215900" dist="38100" dir="10200000" sx="19000" sy="19000" algn="tl">
                    <a:srgbClr val="0070C0">
                      <a:alpha val="43000"/>
                    </a:srgbClr>
                  </a:outerShdw>
                  <a:reflection blurRad="12700" stA="34000" endA="740" endPos="53000" dir="5400000" sy="-100000" algn="bl" rotWithShape="0"/>
                </a:effectLst>
                <a:latin typeface="Book Antiqua" pitchFamily="18" charset="0"/>
                <a:ea typeface="+mj-ea"/>
                <a:cs typeface="+mj-cs"/>
              </a:rPr>
              <a:t>«</a:t>
            </a:r>
            <a:r>
              <a:rPr lang="ru-RU" sz="1600" b="1" cap="all" dirty="0" smtClean="0">
                <a:solidFill>
                  <a:schemeClr val="tx2">
                    <a:lumMod val="50000"/>
                  </a:schemeClr>
                </a:solidFill>
                <a:effectLst>
                  <a:outerShdw blurRad="215900" dist="38100" dir="10200000" sx="19000" sy="19000" algn="tl">
                    <a:srgbClr val="0070C0">
                      <a:alpha val="43000"/>
                    </a:srgbClr>
                  </a:outerShdw>
                  <a:reflection blurRad="12700" stA="34000" endA="740" endPos="53000" dir="5400000" sy="-100000" algn="bl" rotWithShape="0"/>
                </a:effectLst>
                <a:latin typeface="Book Antiqua" pitchFamily="18" charset="0"/>
              </a:rPr>
              <a:t>ОБ утверждении отчета об исполнении бюджета муниципального образования тверской области города Ржев за 2022 год</a:t>
            </a:r>
            <a:r>
              <a:rPr lang="ru-RU" sz="1600" b="1" cap="all" baseline="0" dirty="0" smtClean="0">
                <a:solidFill>
                  <a:schemeClr val="tx2">
                    <a:lumMod val="50000"/>
                  </a:schemeClr>
                </a:solidFill>
                <a:effectLst>
                  <a:outerShdw blurRad="215900" dist="38100" dir="10200000" sx="19000" sy="19000" algn="tl">
                    <a:srgbClr val="0070C0">
                      <a:alpha val="43000"/>
                    </a:srgbClr>
                  </a:outerShdw>
                  <a:reflection blurRad="12700" stA="34000" endA="740" endPos="53000" dir="5400000" sy="-100000" algn="bl" rotWithShape="0"/>
                </a:effectLst>
                <a:latin typeface="Book Antiqua" pitchFamily="18" charset="0"/>
                <a:ea typeface="+mj-ea"/>
                <a:cs typeface="+mj-cs"/>
              </a:rPr>
              <a:t>»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34000" endA="740" endPos="53000" dir="5400000" sy="-100000" algn="bl" rotWithShape="0"/>
              </a:effectLst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  <p:sp>
        <p:nvSpPr>
          <p:cNvPr id="2" name="AutoShape 2" descr="C:\Users\%D0%93%D0%B0%D0%BB%D0%B0%D0%B3%D0%B0%D0%BD\Pictures\rzhev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2772" name="AutoShape 4" descr="C:\Users\%D0%93%D0%B0%D0%BB%D0%B0%D0%B3%D0%B0%D0%BD\Pictures\rzhev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2774" name="AutoShape 6" descr="C:\Users\%D0%93%D0%B0%D0%BB%D0%B0%D0%B3%D0%B0%D0%BD\Pictures\rzhev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2776" name="AutoShape 8" descr="C:\Users\%D0%93%D0%B0%D0%BB%D0%B0%D0%B3%D0%B0%D0%BD\Pictures\rzhev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2777" name="Picture 9" descr="C:\Users\Галаган\Pictures\scale_12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1071546"/>
            <a:ext cx="6786610" cy="371477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764704"/>
            <a:ext cx="6786610" cy="64807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Численность населения</a:t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0" descr="rzhev-gerb-sovr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357158" y="357166"/>
            <a:ext cx="71438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4348" y="1285860"/>
            <a:ext cx="79296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indent="542925" algn="just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Предварительная численность постоянного населения города Ржева на начало 2023 года составила 54 105 чел.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034" y="1988840"/>
            <a:ext cx="814393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Показатели естественного движения населения, чел.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407090"/>
              </p:ext>
            </p:extLst>
          </p:nvPr>
        </p:nvGraphicFramePr>
        <p:xfrm>
          <a:off x="642911" y="2636912"/>
          <a:ext cx="7817521" cy="3435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8503"/>
                <a:gridCol w="1460415"/>
                <a:gridCol w="1288603"/>
              </a:tblGrid>
              <a:tr h="63792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</a:p>
                  </a:txBody>
                  <a:tcPr anchor="ctr"/>
                </a:tc>
              </a:tr>
              <a:tr h="44395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Родилось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387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345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4042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Умерло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1229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1023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1556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Коэффициент рождаемости на 1 тыс.человек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23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Коэффициент смертности на 1 тыс.человек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22,1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18,7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157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Прибыло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658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576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157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Убыло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1156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1115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194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Миграционный прирост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-498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-539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6884751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7772400" cy="69443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безработицы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 txBox="1">
            <a:spLocks noGrp="1"/>
          </p:cNvSpPr>
          <p:nvPr>
            <p:ph sz="quarter" idx="1"/>
          </p:nvPr>
        </p:nvSpPr>
        <p:spPr>
          <a:xfrm>
            <a:off x="467544" y="1556792"/>
            <a:ext cx="833356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Уровень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регистрируемой безработицы на 01 января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года  составил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0,2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%. Коэффициент напряженности на рынке труда 0,1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%.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органах службы занятости на начало года  зарегистрировано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102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чел. в целях поиска работы, из них безработными признаны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76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чел.</a:t>
            </a:r>
          </a:p>
        </p:txBody>
      </p:sp>
      <p:pic>
        <p:nvPicPr>
          <p:cNvPr id="5" name="Picture 10" descr="rzhev-gerb-sovr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642910" y="214290"/>
            <a:ext cx="79057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7544" y="2779494"/>
            <a:ext cx="364337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Segoe UI Black" pitchFamily="34" charset="0"/>
                <a:cs typeface="Times New Roman" pitchFamily="18" charset="0"/>
              </a:rPr>
              <a:t>Уровень безработицы , %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ea typeface="Segoe UI Black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0072" y="2782444"/>
            <a:ext cx="378621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Segoe UI Black" pitchFamily="34" charset="0"/>
                <a:cs typeface="Times New Roman" pitchFamily="18" charset="0"/>
              </a:rPr>
              <a:t>Количество вакансий, ед.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ea typeface="Segoe UI Black" pitchFamily="34" charset="0"/>
              <a:cs typeface="Times New Roman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593879624"/>
              </p:ext>
            </p:extLst>
          </p:nvPr>
        </p:nvGraphicFramePr>
        <p:xfrm>
          <a:off x="642910" y="3101284"/>
          <a:ext cx="3641058" cy="3506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824001353"/>
              </p:ext>
            </p:extLst>
          </p:nvPr>
        </p:nvGraphicFramePr>
        <p:xfrm>
          <a:off x="5525961" y="3087270"/>
          <a:ext cx="3296596" cy="3630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07438354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28600"/>
            <a:ext cx="8008568" cy="96815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Среднемесячная заработная плата, </a:t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прожиточный минимум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0" descr="rzhev-gerb-sovr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642911" y="142853"/>
            <a:ext cx="71438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42910" y="1484784"/>
            <a:ext cx="8177561" cy="19851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indent="542925" algn="just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Фонд начисленной заработной платы всех работников по крупным и средним предприятиям города Ржева за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2022 год увеличился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8,7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% по сравнению с соответствующим периодом прошлого года и составил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5,6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млрд. руб. Рост среднемесячной заработной платы за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 составил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10,8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% к соответствующему периоду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года. </a:t>
            </a:r>
          </a:p>
          <a:p>
            <a:pPr indent="542925" algn="just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Величина прожиточного минимума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Тверской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области 2022 год :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трудоспособного населения –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14 565,0 руб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.; для пенсионеров –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11 492,0 руб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indent="542925" algn="just"/>
            <a:endParaRPr lang="ru-RU" sz="13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542925" algn="just"/>
            <a:endParaRPr lang="ru-RU" sz="13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542925" algn="just"/>
            <a:endParaRPr lang="ru-RU" sz="13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2857496"/>
            <a:ext cx="4071966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ea typeface="Segoe UI Black" pitchFamily="34" charset="0"/>
                <a:cs typeface="Times New Roman" pitchFamily="18" charset="0"/>
              </a:rPr>
              <a:t>Среднесписочная численность, чел.</a:t>
            </a:r>
            <a:endParaRPr lang="ru-RU" sz="1300" b="1" dirty="0">
              <a:solidFill>
                <a:srgbClr val="002060"/>
              </a:solidFill>
              <a:latin typeface="Times New Roman" pitchFamily="18" charset="0"/>
              <a:ea typeface="Segoe UI Black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6055" y="2863692"/>
            <a:ext cx="3927017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ea typeface="Segoe UI Black" pitchFamily="34" charset="0"/>
                <a:cs typeface="Times New Roman" pitchFamily="18" charset="0"/>
              </a:rPr>
              <a:t>Среднемесячная заработная плата, руб.</a:t>
            </a:r>
            <a:endParaRPr lang="ru-RU" sz="1300" b="1" dirty="0">
              <a:solidFill>
                <a:srgbClr val="002060"/>
              </a:solidFill>
              <a:latin typeface="Times New Roman" pitchFamily="18" charset="0"/>
              <a:ea typeface="Segoe UI Black" pitchFamily="34" charset="0"/>
              <a:cs typeface="Times New Roman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681166292"/>
              </p:ext>
            </p:extLst>
          </p:nvPr>
        </p:nvGraphicFramePr>
        <p:xfrm>
          <a:off x="4788024" y="3429000"/>
          <a:ext cx="4130014" cy="3096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640819128"/>
              </p:ext>
            </p:extLst>
          </p:nvPr>
        </p:nvGraphicFramePr>
        <p:xfrm>
          <a:off x="244397" y="3149884"/>
          <a:ext cx="4332490" cy="35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3309283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rzhev-gerb-sovr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285720" y="285728"/>
            <a:ext cx="79057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14414" y="357166"/>
            <a:ext cx="7215238" cy="1785950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cap="all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Общие характеристики 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Бюджета</a:t>
            </a:r>
            <a:r>
              <a:rPr kumimoji="0" lang="ru-RU" sz="2800" b="1" i="0" u="none" strike="noStrike" kern="1200" cap="all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 города Ржева 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cap="all" baseline="0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за 2022 год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2050" name="Picture 2" descr="C:\Users\s.galagan\Pictures\ne000-0018922_perechen-administratorov-dokhodov-byudz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3571876"/>
            <a:ext cx="3071834" cy="157162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  <a:softEdge rad="63500"/>
          </a:effec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613358"/>
              </p:ext>
            </p:extLst>
          </p:nvPr>
        </p:nvGraphicFramePr>
        <p:xfrm>
          <a:off x="428596" y="1916832"/>
          <a:ext cx="8358246" cy="4338918"/>
        </p:xfrm>
        <a:graphic>
          <a:graphicData uri="http://schemas.openxmlformats.org/drawingml/2006/table">
            <a:tbl>
              <a:tblPr/>
              <a:tblGrid>
                <a:gridCol w="8358246"/>
              </a:tblGrid>
              <a:tr h="4590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    Обеспечение сбалансированности и долгосрочной устойчивости бюджета города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FFEFD1">
                            <a:alpha val="34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6935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54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    Проведение политики сдерживания роста бюджетных расходов при безусловном исполнении действующих расходных обязательств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FFEFD1">
                            <a:alpha val="34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004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    Концентрация финансовых ресурсов на приоритетных направлениях расходования бюджетных средств, в том числе в рамках исполнения указов Президента РФ и адресного решения социальных проблем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FFEFD1">
                            <a:alpha val="34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9778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54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    Повышение эффективности расходования бюджетных средств, сокращение неэффективных расходов, в том числе в сфере муниципального управления, выявление и использование резервов для достижения планируемых результатов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FFEFD1">
                            <a:alpha val="34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540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    Повышение качества и доступности предоставляемых муниципальных услуг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FFEFD1">
                            <a:alpha val="34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6630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54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    Развитие программно-целевого планирования, повышение качества муниципальных программ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FFEFD1">
                            <a:alpha val="3400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4" name="Picture 10" descr="rzhev-gerb-sovr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395536" y="260648"/>
            <a:ext cx="79057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643042" y="260648"/>
            <a:ext cx="7321446" cy="1080120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cap="all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Основные задачи и приоритетные направления бюджетной политики города Ржева 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cap="all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в 2022 году</a:t>
            </a:r>
            <a:endParaRPr lang="ru-RU" b="1" cap="all" baseline="0" dirty="0" smtClean="0"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latin typeface="Cambria" pitchFamily="18" charset="0"/>
              <a:ea typeface="+mj-ea"/>
              <a:cs typeface="+mj-cs"/>
            </a:endParaRP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44"/>
          <p:cNvGraphicFramePr>
            <a:graphicFrameLocks noGrp="1"/>
          </p:cNvGraphicFramePr>
          <p:nvPr/>
        </p:nvGraphicFramePr>
        <p:xfrm>
          <a:off x="285720" y="1253690"/>
          <a:ext cx="8572560" cy="5144408"/>
        </p:xfrm>
        <a:graphic>
          <a:graphicData uri="http://schemas.openxmlformats.org/drawingml/2006/table">
            <a:tbl>
              <a:tblPr>
                <a:effectLst>
                  <a:innerShdw blurRad="63500" dist="50800" dir="10800000">
                    <a:schemeClr val="bg1">
                      <a:alpha val="50000"/>
                    </a:schemeClr>
                  </a:innerShdw>
                </a:effectLst>
              </a:tblPr>
              <a:tblGrid>
                <a:gridCol w="8572560"/>
              </a:tblGrid>
              <a:tr h="45479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Проведение работы по увеличению налоговой базы и снижению задолженности по платежам в бюджет: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L="252000" marR="252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7">
                        <a:alpha val="38824"/>
                      </a:srgbClr>
                    </a:solidFill>
                  </a:tcPr>
                </a:tc>
              </a:tr>
              <a:tr h="4547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Создание эффективной и стабильно функционирующей системы местных налогов, обеспечивающей рост налогооблагаемой базы в среднесрочной и долгосрочной перспективе;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L="252000" marR="252000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7">
                        <a:alpha val="38824"/>
                      </a:srgbClr>
                    </a:solidFill>
                  </a:tcPr>
                </a:tc>
              </a:tr>
              <a:tr h="1508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Совершенствование налогового администрирования:</a:t>
                      </a:r>
                    </a:p>
                    <a:p>
                      <a:pPr marL="454025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      </a:t>
                      </a: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продолжения работы комиссии по укреплению налоговой дисциплины; </a:t>
                      </a:r>
                    </a:p>
                    <a:p>
                      <a:pPr marL="454025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      повышение собираемости земельного налога и налога на имущество физических лиц за счет совершенствования информационного взаимодействия с федеральной налоговой службой, органами, осуществляющими деятельность в сфере регистрации объектов налогообложения недвижимости; </a:t>
                      </a:r>
                    </a:p>
                    <a:p>
                      <a:pPr marL="454025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      проведение работы по легализации заработной платы и трудовых отношений </a:t>
                      </a:r>
                    </a:p>
                    <a:p>
                      <a:pPr marL="454025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      проведения муниципального земельного контроля и работы по выявлению объектов недвижимости, не поставленных на налоговый учет.</a:t>
                      </a:r>
                    </a:p>
                  </a:txBody>
                  <a:tcPr marL="252000" marR="252000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7">
                        <a:alpha val="38824"/>
                      </a:srgbClr>
                    </a:solidFill>
                  </a:tcPr>
                </a:tc>
              </a:tr>
              <a:tr h="18962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Увеличение доходов от использования и продажи имущества, за счет повышения эффективности управления муниципальной собственностью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454025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      </a:t>
                      </a: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принятия мер по повышению эффективности работы муниципальных предприятий; </a:t>
                      </a:r>
                    </a:p>
                    <a:p>
                      <a:pPr marL="454025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     дальнейшего проведения торгов по предоставлению права на заключение договоров аренды муниципального недвижимого имущества, муниципальных земельных участков и земельных участков, государственная собственность на которые не разграничена;</a:t>
                      </a:r>
                    </a:p>
                    <a:p>
                      <a:pPr marL="454025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      усиления проверочной работы по выявлению нецелевого, незаконно используемого имущества  и земельных участков, а также неиспользуемых или неэффективно используемых объектов муниципальной собственности; </a:t>
                      </a:r>
                    </a:p>
                    <a:p>
                      <a:pPr marL="454025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      проведения </a:t>
                      </a:r>
                      <a:r>
                        <a:rPr kumimoji="0" lang="ru-RU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претензионно-исковой</a:t>
                      </a: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работы.</a:t>
                      </a:r>
                    </a:p>
                  </a:txBody>
                  <a:tcPr marL="252000" marR="252000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7">
                        <a:alpha val="38824"/>
                      </a:srgbClr>
                    </a:solidFill>
                  </a:tcPr>
                </a:tc>
              </a:tr>
              <a:tr h="789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Повышение эффективности налоговой политики: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Продолжение работы по оптимизации налоговых льгот и освобождений;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Проведение оценки социальной и бюджетной эффективности установленных на местном уровне налоговых расходов</a:t>
                      </a:r>
                    </a:p>
                  </a:txBody>
                  <a:tcPr marL="252000" marR="252000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7">
                        <a:alpha val="38824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1714480" y="285728"/>
            <a:ext cx="5857916" cy="642942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cap="all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Основные мероприятия по повышению доходов бюджета города Ржева</a:t>
            </a:r>
            <a:endParaRPr kumimoji="0" lang="ru-RU" b="1" i="0" u="none" kern="1200" cap="all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3" name="Picture 10" descr="rzhev-gerb-sovr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285720" y="214290"/>
            <a:ext cx="79057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56042"/>
          <p:cNvSpPr txBox="1">
            <a:spLocks noChangeArrowheads="1"/>
          </p:cNvSpPr>
          <p:nvPr/>
        </p:nvSpPr>
        <p:spPr bwMode="auto">
          <a:xfrm>
            <a:off x="7572396" y="785794"/>
            <a:ext cx="12858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(тыс. руб.)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57356" y="357166"/>
            <a:ext cx="5857916" cy="57150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cap="all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Основные параметры бюджета города Ржева 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cap="all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В 2021-2022 годах</a:t>
            </a:r>
            <a:endParaRPr lang="ru-RU" b="1" cap="all" baseline="0" dirty="0" smtClean="0"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latin typeface="Cambria" pitchFamily="18" charset="0"/>
              <a:ea typeface="+mj-ea"/>
              <a:cs typeface="+mj-cs"/>
            </a:endParaRP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3" name="Picture 10" descr="rzhev-gerb-sovr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642910" y="214290"/>
            <a:ext cx="857256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Group 1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376265"/>
              </p:ext>
            </p:extLst>
          </p:nvPr>
        </p:nvGraphicFramePr>
        <p:xfrm>
          <a:off x="214282" y="1395182"/>
          <a:ext cx="8643998" cy="4914136"/>
        </p:xfrm>
        <a:graphic>
          <a:graphicData uri="http://schemas.openxmlformats.org/drawingml/2006/table">
            <a:tbl>
              <a:tblPr/>
              <a:tblGrid>
                <a:gridCol w="2670503"/>
                <a:gridCol w="978823"/>
                <a:gridCol w="1133394"/>
                <a:gridCol w="1120497"/>
                <a:gridCol w="983870"/>
                <a:gridCol w="887981"/>
                <a:gridCol w="868930"/>
              </a:tblGrid>
              <a:tr h="121091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2021 год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Утвержденный план на 2022 год с учетом уточнений и изменений в СБР </a:t>
                      </a:r>
                    </a:p>
                  </a:txBody>
                  <a:tcPr marL="90000" marR="90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за 2022 год</a:t>
                      </a:r>
                      <a:endParaRPr kumimoji="0" lang="ru-RU" sz="1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Исполнения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(гр.4/ гр.3)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Отклоне-ние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(+, - ) </a:t>
                      </a: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(гр.4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гр.3)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Темп роста к уровню 2021 года 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(гр.4 / гр.2 * 100%), 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51000"/>
                      </a:schemeClr>
                    </a:solidFill>
                  </a:tcPr>
                </a:tc>
              </a:tr>
              <a:tr h="29593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36000" marB="3600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5052" marR="55052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36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всего</a:t>
                      </a:r>
                    </a:p>
                  </a:txBody>
                  <a:tcPr marT="36000" marB="3600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1 254 681,0</a:t>
                      </a:r>
                    </a:p>
                  </a:txBody>
                  <a:tcPr marL="55052" marR="55052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1 372 363,8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1 423 588,3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103,7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51 224,5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113,5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51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Налоговые и неналоговые доходы</a:t>
                      </a:r>
                    </a:p>
                  </a:txBody>
                  <a:tcPr marT="36000" marB="3600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578 835,7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536 284,2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597 892,6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111,5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61 608,4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103,3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6036">
                <a:tc>
                  <a:txBody>
                    <a:bodyPr/>
                    <a:lstStyle/>
                    <a:p>
                      <a:pPr marL="454025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доходы</a:t>
                      </a:r>
                    </a:p>
                  </a:txBody>
                  <a:tcPr marL="0" marR="36000" marT="36000" marB="3600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504 894,0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472 698,4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523 385,6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110,7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50 687,2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103,7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6872">
                <a:tc>
                  <a:txBody>
                    <a:bodyPr/>
                    <a:lstStyle/>
                    <a:p>
                      <a:pPr marL="454025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Неналоговые доходы</a:t>
                      </a:r>
                    </a:p>
                  </a:txBody>
                  <a:tcPr marL="0" marR="36000" marT="36000" marB="3600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73 941,7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63 585,8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74 507,0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117,2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10 921,2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100,8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68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Безвозмездные поступления</a:t>
                      </a:r>
                    </a:p>
                  </a:txBody>
                  <a:tcPr marT="36000" marB="3600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675 845,3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836 079,6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825 695,7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98,8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-10 383,9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122,2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8290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Дотации (и субсидии на выравнивание)</a:t>
                      </a:r>
                    </a:p>
                  </a:txBody>
                  <a:tcPr marT="36000" marB="3600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15 148,4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28 584,1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28 584,1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188,7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6872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Целевые средства</a:t>
                      </a:r>
                    </a:p>
                  </a:txBody>
                  <a:tcPr marT="36000" marB="3600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658 036,4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805 895,5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795 383,1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98,7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-10 512,4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120,9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6872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Доходы казенных учреждений</a:t>
                      </a:r>
                    </a:p>
                  </a:txBody>
                  <a:tcPr marR="72000" marT="36000" marB="3600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2 660,5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1 600,0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1 728,5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108,0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+128,5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65,0</a:t>
                      </a:r>
                    </a:p>
                  </a:txBody>
                  <a:tcPr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8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всего</a:t>
                      </a:r>
                    </a:p>
                  </a:txBody>
                  <a:tcPr marT="36000" marB="3600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360000" rtl="0" eaLnBrk="1" latinLnBrk="0" hangingPunct="1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1 254 172,2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451 753,7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1 433 246,5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98,7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-18 507,2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114,3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36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(-) Профицит (+)</a:t>
                      </a:r>
                    </a:p>
                  </a:txBody>
                  <a:tcPr marT="36000" marB="3600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508,8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-79 389,9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-9 658,2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rzhev-gerb-sovr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672675" y="254752"/>
            <a:ext cx="773911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556042"/>
          <p:cNvSpPr txBox="1">
            <a:spLocks noChangeArrowheads="1"/>
          </p:cNvSpPr>
          <p:nvPr/>
        </p:nvSpPr>
        <p:spPr bwMode="auto">
          <a:xfrm>
            <a:off x="7715272" y="928670"/>
            <a:ext cx="12858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/>
              <a:t>(тыс. руб.)</a:t>
            </a:r>
          </a:p>
        </p:txBody>
      </p:sp>
      <p:graphicFrame>
        <p:nvGraphicFramePr>
          <p:cNvPr id="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2439693"/>
              </p:ext>
            </p:extLst>
          </p:nvPr>
        </p:nvGraphicFramePr>
        <p:xfrm>
          <a:off x="214282" y="857232"/>
          <a:ext cx="8786874" cy="5857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1428728" y="285728"/>
            <a:ext cx="6815680" cy="571504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cap="all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Основные параметры бюджета города Ржева 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cap="all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В 2020-2022 годах</a:t>
            </a:r>
            <a:endParaRPr lang="ru-RU" sz="1800" b="1" cap="all" baseline="0" dirty="0" smtClean="0"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latin typeface="Cambria" pitchFamily="18" charset="0"/>
            </a:endParaRP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rzhev-gerb-sovr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708458" y="428604"/>
            <a:ext cx="76933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42910" y="142852"/>
            <a:ext cx="7643866" cy="2571768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cap="all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Доходы 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Бюджета</a:t>
            </a:r>
            <a:r>
              <a:rPr kumimoji="0" lang="ru-RU" sz="2800" b="1" i="0" u="none" strike="noStrike" kern="1200" cap="all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 города Ржева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cap="all" baseline="0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за 2022 год</a:t>
            </a: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1026" name="Picture 2" descr="C:\Users\s.galagan\Pictures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2571744"/>
            <a:ext cx="3349279" cy="35719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  <a:scene3d>
            <a:camera prst="isometricOffAxis1Top"/>
            <a:lightRig rig="threePt" dir="t"/>
          </a:scene3d>
          <a:sp3d>
            <a:bevelT w="101600" h="323850" prst="riblet"/>
          </a:sp3d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2428860" y="642918"/>
            <a:ext cx="4214842" cy="35719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127000"/>
          </a:effectLst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all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формируются в соответствии с </a:t>
            </a:r>
            <a:endParaRPr kumimoji="0" lang="ru-RU" sz="1600" b="1" i="1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34000" endA="740" endPos="53000" dir="5400000" sy="-100000" algn="bl" rotWithShape="0"/>
              </a:effectLst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  <p:pic>
        <p:nvPicPr>
          <p:cNvPr id="14" name="Picture 20" descr="1309344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19923028">
            <a:off x="1017692" y="1629399"/>
            <a:ext cx="1825248" cy="144381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15" name="Picture 25" descr="aSANT4GJpNU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19639580">
            <a:off x="3744399" y="1590800"/>
            <a:ext cx="1815272" cy="14359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</p:pic>
      <p:pic>
        <p:nvPicPr>
          <p:cNvPr id="16" name="Picture 26" descr="21967_227x227"/>
          <p:cNvPicPr>
            <a:picLocks noChangeAspect="1" noChangeArrowheads="1"/>
          </p:cNvPicPr>
          <p:nvPr/>
        </p:nvPicPr>
        <p:blipFill>
          <a:blip r:embed="rId4" cstate="print">
            <a:lum bright="-14000" contrast="-6000"/>
          </a:blip>
          <a:stretch>
            <a:fillRect/>
          </a:stretch>
        </p:blipFill>
        <p:spPr bwMode="auto">
          <a:xfrm rot="3033486">
            <a:off x="6727147" y="1449738"/>
            <a:ext cx="1365479" cy="160098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3714744" y="3071810"/>
            <a:ext cx="1714512" cy="42862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127000"/>
          </a:effectLst>
        </p:spPr>
        <p:txBody>
          <a:bodyPr vert="horz" anchor="ctr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all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На основе: </a:t>
            </a:r>
            <a:endParaRPr kumimoji="0" lang="ru-RU" sz="1600" b="1" i="1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34000" endA="740" endPos="53000" dir="5400000" sy="-100000" algn="bl" rotWithShape="0"/>
              </a:effectLst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714480" y="214290"/>
            <a:ext cx="5572164" cy="428628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cap="all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доходы бюджета города Ржева 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</a:endParaRPr>
          </a:p>
        </p:txBody>
      </p:sp>
      <p:sp>
        <p:nvSpPr>
          <p:cNvPr id="11" name="AutoShape 18"/>
          <p:cNvSpPr>
            <a:spLocks noChangeArrowheads="1"/>
          </p:cNvSpPr>
          <p:nvPr/>
        </p:nvSpPr>
        <p:spPr bwMode="auto">
          <a:xfrm>
            <a:off x="785786" y="1142984"/>
            <a:ext cx="2928958" cy="571504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  <a:effectLst>
            <a:softEdge rad="127000"/>
          </a:effectLst>
        </p:spPr>
        <p:txBody>
          <a:bodyPr wrap="none" anchor="ctr"/>
          <a:lstStyle/>
          <a:p>
            <a:pPr algn="ctr" defTabSz="914400"/>
            <a:r>
              <a:rPr lang="ru-RU" sz="1300" b="1" i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Бюджетным законодательством </a:t>
            </a:r>
          </a:p>
          <a:p>
            <a:pPr algn="ctr" defTabSz="914400"/>
            <a:r>
              <a:rPr lang="ru-RU" sz="1300" b="1" i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Российской Федерации </a:t>
            </a:r>
          </a:p>
        </p:txBody>
      </p:sp>
      <p:sp>
        <p:nvSpPr>
          <p:cNvPr id="13" name="AutoShape 20"/>
          <p:cNvSpPr>
            <a:spLocks noChangeArrowheads="1"/>
          </p:cNvSpPr>
          <p:nvPr/>
        </p:nvSpPr>
        <p:spPr bwMode="auto">
          <a:xfrm>
            <a:off x="6143636" y="1142984"/>
            <a:ext cx="2500330" cy="571504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  <a:effectLst>
            <a:softEdge rad="127000"/>
          </a:effectLst>
        </p:spPr>
        <p:txBody>
          <a:bodyPr wrap="none" anchor="ctr" anchorCtr="1"/>
          <a:lstStyle/>
          <a:p>
            <a:pPr algn="ctr" defTabSz="914400"/>
            <a:r>
              <a:rPr lang="ru-RU" sz="1300" b="1" i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Законодательством об иных </a:t>
            </a:r>
          </a:p>
          <a:p>
            <a:pPr algn="ctr" defTabSz="914400"/>
            <a:r>
              <a:rPr lang="ru-RU" sz="1300" b="1" i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обязательных платежах </a:t>
            </a:r>
          </a:p>
        </p:txBody>
      </p:sp>
      <p:sp>
        <p:nvSpPr>
          <p:cNvPr id="12" name="AutoShape 19"/>
          <p:cNvSpPr>
            <a:spLocks noChangeArrowheads="1"/>
          </p:cNvSpPr>
          <p:nvPr/>
        </p:nvSpPr>
        <p:spPr bwMode="auto">
          <a:xfrm>
            <a:off x="3786182" y="1142984"/>
            <a:ext cx="2143140" cy="571504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  <a:effectLst>
            <a:softEdge rad="127000"/>
          </a:effectLst>
        </p:spPr>
        <p:txBody>
          <a:bodyPr wrap="none" anchor="ctr" anchorCtr="1"/>
          <a:lstStyle/>
          <a:p>
            <a:pPr algn="ctr" defTabSz="914400"/>
            <a:r>
              <a:rPr lang="ru-RU" sz="1300" b="1" i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Законодательством </a:t>
            </a:r>
          </a:p>
          <a:p>
            <a:pPr algn="ctr" defTabSz="914400"/>
            <a:r>
              <a:rPr lang="ru-RU" sz="1300" b="1" i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о налогах и сборах </a:t>
            </a:r>
          </a:p>
        </p:txBody>
      </p:sp>
      <p:graphicFrame>
        <p:nvGraphicFramePr>
          <p:cNvPr id="25" name="Схема 24"/>
          <p:cNvGraphicFramePr/>
          <p:nvPr/>
        </p:nvGraphicFramePr>
        <p:xfrm>
          <a:off x="642910" y="3429000"/>
          <a:ext cx="7929618" cy="3143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9" name="Схема 18"/>
          <p:cNvGraphicFramePr/>
          <p:nvPr/>
        </p:nvGraphicFramePr>
        <p:xfrm>
          <a:off x="2357422" y="5857892"/>
          <a:ext cx="4214842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9" name="Picture 10" descr="rzhev-gerb-sovr"/>
          <p:cNvPicPr>
            <a:picLocks noChangeAspect="1" noChangeArrowheads="1"/>
          </p:cNvPicPr>
          <p:nvPr/>
        </p:nvPicPr>
        <p:blipFill>
          <a:blip r:embed="rId15">
            <a:lum bright="6000"/>
          </a:blip>
          <a:srcRect/>
          <a:stretch>
            <a:fillRect/>
          </a:stretch>
        </p:blipFill>
        <p:spPr bwMode="auto">
          <a:xfrm>
            <a:off x="609569" y="214290"/>
            <a:ext cx="79057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714348" y="928670"/>
            <a:ext cx="7643866" cy="714380"/>
          </a:xfrm>
          <a:solidFill>
            <a:schemeClr val="accent2">
              <a:lumMod val="40000"/>
              <a:lumOff val="60000"/>
            </a:schemeClr>
          </a:solidFill>
          <a:effectLst>
            <a:softEdge rad="127000"/>
          </a:effectLst>
        </p:spPr>
        <p:txBody>
          <a:bodyPr anchor="ctr" anchorCtr="0">
            <a:normAutofit fontScale="55000" lnSpcReduction="20000"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Century Schoolbook" pitchFamily="18" charset="0"/>
                <a:cs typeface="Times New Roman" pitchFamily="18" charset="0"/>
              </a:rPr>
              <a:t>       Бюджет — форма образования и расходования денежных средств, 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entury Schoolbook" pitchFamily="18" charset="0"/>
                <a:cs typeface="Times New Roman" pitchFamily="18" charset="0"/>
              </a:rPr>
              <a:t>предназначенных для финансового обеспечения задач и функций 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entury Schoolbook" pitchFamily="18" charset="0"/>
                <a:cs typeface="Times New Roman" pitchFamily="18" charset="0"/>
              </a:rPr>
              <a:t>государства и местного самоуправления</a:t>
            </a:r>
          </a:p>
        </p:txBody>
      </p:sp>
      <p:pic>
        <p:nvPicPr>
          <p:cNvPr id="6" name="Picture 12" descr="0_6c8d4_f62fbe60_XL"/>
          <p:cNvPicPr>
            <a:picLocks noChangeAspect="1" noChangeArrowheads="1"/>
          </p:cNvPicPr>
          <p:nvPr/>
        </p:nvPicPr>
        <p:blipFill>
          <a:blip r:embed="rId2">
            <a:lum bright="6000" contrast="36000"/>
          </a:blip>
          <a:srcRect/>
          <a:stretch>
            <a:fillRect/>
          </a:stretch>
        </p:blipFill>
        <p:spPr bwMode="auto">
          <a:xfrm>
            <a:off x="1428728" y="3143248"/>
            <a:ext cx="664373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8" name="Прямоугольник 12"/>
          <p:cNvSpPr>
            <a:spLocks noChangeArrowheads="1"/>
          </p:cNvSpPr>
          <p:nvPr/>
        </p:nvSpPr>
        <p:spPr bwMode="auto">
          <a:xfrm>
            <a:off x="1214414" y="3714752"/>
            <a:ext cx="1512888" cy="14459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endParaRPr lang="ru-RU" sz="1100" b="1" dirty="0" smtClean="0">
              <a:solidFill>
                <a:srgbClr val="C00000"/>
              </a:solidFill>
              <a:latin typeface="+mj-lt"/>
            </a:endParaRPr>
          </a:p>
          <a:p>
            <a:pPr algn="ctr">
              <a:defRPr/>
            </a:pPr>
            <a:r>
              <a:rPr lang="ru-RU" sz="1100" b="1" dirty="0" smtClean="0">
                <a:solidFill>
                  <a:srgbClr val="C00000"/>
                </a:solidFill>
                <a:latin typeface="+mj-lt"/>
              </a:rPr>
              <a:t>Бюджет </a:t>
            </a:r>
            <a:endParaRPr lang="ru-RU" sz="1100" b="1" dirty="0">
              <a:solidFill>
                <a:srgbClr val="C00000"/>
              </a:solidFill>
              <a:latin typeface="+mj-lt"/>
            </a:endParaRPr>
          </a:p>
          <a:p>
            <a:pPr algn="ctr">
              <a:defRPr/>
            </a:pPr>
            <a:r>
              <a:rPr lang="ru-RU" sz="1100" b="1" dirty="0">
                <a:solidFill>
                  <a:srgbClr val="C00000"/>
                </a:solidFill>
                <a:latin typeface="+mj-lt"/>
              </a:rPr>
              <a:t>Российской</a:t>
            </a:r>
          </a:p>
          <a:p>
            <a:pPr algn="ctr">
              <a:defRPr/>
            </a:pPr>
            <a:r>
              <a:rPr lang="ru-RU" sz="1100" b="1" dirty="0">
                <a:solidFill>
                  <a:srgbClr val="C00000"/>
                </a:solidFill>
                <a:latin typeface="+mj-lt"/>
              </a:rPr>
              <a:t>Федерации </a:t>
            </a:r>
            <a:r>
              <a:rPr lang="ru-RU" sz="1100" b="1" i="1" dirty="0">
                <a:solidFill>
                  <a:srgbClr val="C00000"/>
                </a:solidFill>
                <a:latin typeface="+mj-lt"/>
              </a:rPr>
              <a:t>(</a:t>
            </a:r>
            <a:r>
              <a:rPr lang="ru-RU" sz="1100" b="1" i="1" dirty="0" smtClean="0">
                <a:solidFill>
                  <a:srgbClr val="C00000"/>
                </a:solidFill>
                <a:latin typeface="+mj-lt"/>
              </a:rPr>
              <a:t>федеральный </a:t>
            </a:r>
            <a:r>
              <a:rPr lang="ru-RU" sz="1100" b="1" i="1" dirty="0">
                <a:solidFill>
                  <a:srgbClr val="C00000"/>
                </a:solidFill>
                <a:latin typeface="+mj-lt"/>
              </a:rPr>
              <a:t>бюджет</a:t>
            </a:r>
            <a:r>
              <a:rPr lang="ru-RU" sz="1100" b="1" i="1" dirty="0" smtClean="0">
                <a:solidFill>
                  <a:srgbClr val="C00000"/>
                </a:solidFill>
                <a:latin typeface="+mj-lt"/>
              </a:rPr>
              <a:t>)</a:t>
            </a:r>
          </a:p>
          <a:p>
            <a:pPr algn="ctr">
              <a:defRPr/>
            </a:pPr>
            <a:endParaRPr lang="ru-RU" sz="1100" b="1" i="1" dirty="0" smtClean="0">
              <a:solidFill>
                <a:srgbClr val="C00000"/>
              </a:solidFill>
              <a:latin typeface="+mj-lt"/>
            </a:endParaRPr>
          </a:p>
          <a:p>
            <a:pPr algn="ctr">
              <a:defRPr/>
            </a:pPr>
            <a:endParaRPr lang="ru-RU" sz="1100" b="1" i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Прямоугольник 12"/>
          <p:cNvSpPr>
            <a:spLocks noChangeArrowheads="1"/>
          </p:cNvSpPr>
          <p:nvPr/>
        </p:nvSpPr>
        <p:spPr bwMode="auto">
          <a:xfrm>
            <a:off x="2500298" y="4143380"/>
            <a:ext cx="1500198" cy="1615241"/>
          </a:xfrm>
          <a:prstGeom prst="rect">
            <a:avLst/>
          </a:prstGeom>
          <a:solidFill>
            <a:srgbClr val="DDF2FF"/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endParaRPr lang="ru-RU" sz="1100" b="1" dirty="0" smtClean="0">
              <a:solidFill>
                <a:srgbClr val="C00000"/>
              </a:solidFill>
              <a:latin typeface="+mj-lt"/>
            </a:endParaRPr>
          </a:p>
          <a:p>
            <a:pPr algn="ctr">
              <a:defRPr/>
            </a:pPr>
            <a:endParaRPr lang="ru-RU" sz="1100" b="1" dirty="0" smtClean="0">
              <a:solidFill>
                <a:srgbClr val="C00000"/>
              </a:solidFill>
              <a:latin typeface="+mj-lt"/>
            </a:endParaRPr>
          </a:p>
          <a:p>
            <a:pPr algn="ctr">
              <a:defRPr/>
            </a:pPr>
            <a:r>
              <a:rPr lang="ru-RU" sz="1100" b="1" dirty="0" smtClean="0">
                <a:solidFill>
                  <a:srgbClr val="C00000"/>
                </a:solidFill>
                <a:latin typeface="+mj-lt"/>
              </a:rPr>
              <a:t>Бюджеты </a:t>
            </a:r>
            <a:endParaRPr lang="ru-RU" sz="1100" b="1" dirty="0">
              <a:solidFill>
                <a:srgbClr val="C00000"/>
              </a:solidFill>
              <a:latin typeface="+mj-lt"/>
            </a:endParaRPr>
          </a:p>
          <a:p>
            <a:pPr algn="ctr">
              <a:defRPr/>
            </a:pPr>
            <a:r>
              <a:rPr lang="ru-RU" sz="1100" b="1" dirty="0">
                <a:solidFill>
                  <a:srgbClr val="C00000"/>
                </a:solidFill>
                <a:latin typeface="+mj-lt"/>
              </a:rPr>
              <a:t>субъектов </a:t>
            </a:r>
          </a:p>
          <a:p>
            <a:pPr algn="ctr">
              <a:defRPr/>
            </a:pPr>
            <a:r>
              <a:rPr lang="ru-RU" sz="1100" b="1" dirty="0">
                <a:solidFill>
                  <a:srgbClr val="C00000"/>
                </a:solidFill>
                <a:latin typeface="+mj-lt"/>
              </a:rPr>
              <a:t>Российской Федерации </a:t>
            </a:r>
            <a:r>
              <a:rPr lang="ru-RU" sz="1100" b="1" i="1" dirty="0">
                <a:solidFill>
                  <a:srgbClr val="C00000"/>
                </a:solidFill>
                <a:latin typeface="+mj-lt"/>
              </a:rPr>
              <a:t>(региональные бюджеты</a:t>
            </a:r>
            <a:r>
              <a:rPr lang="ru-RU" sz="1100" b="1" i="1" dirty="0" smtClean="0">
                <a:solidFill>
                  <a:srgbClr val="C00000"/>
                </a:solidFill>
                <a:latin typeface="+mj-lt"/>
              </a:rPr>
              <a:t>)</a:t>
            </a:r>
          </a:p>
          <a:p>
            <a:pPr algn="ctr">
              <a:defRPr/>
            </a:pPr>
            <a:endParaRPr lang="ru-RU" sz="1100" b="1" i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4857752" y="4500570"/>
            <a:ext cx="1714512" cy="1276687"/>
          </a:xfrm>
          <a:prstGeom prst="rect">
            <a:avLst/>
          </a:prstGeom>
          <a:solidFill>
            <a:srgbClr val="DDF2FF"/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endParaRPr lang="ru-RU" sz="1100" b="1" dirty="0" smtClean="0">
              <a:solidFill>
                <a:srgbClr val="C00000"/>
              </a:solidFill>
              <a:latin typeface="+mj-lt"/>
            </a:endParaRPr>
          </a:p>
          <a:p>
            <a:pPr algn="ctr">
              <a:defRPr/>
            </a:pPr>
            <a:r>
              <a:rPr lang="ru-RU" sz="1100" b="1" dirty="0" smtClean="0">
                <a:solidFill>
                  <a:srgbClr val="C00000"/>
                </a:solidFill>
                <a:latin typeface="+mj-lt"/>
              </a:rPr>
              <a:t>Бюджеты</a:t>
            </a:r>
            <a:r>
              <a:rPr lang="ru-RU" sz="1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endParaRPr lang="ru-RU" sz="11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ru-RU" sz="11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муниципальных образований </a:t>
            </a:r>
          </a:p>
          <a:p>
            <a:pPr algn="ctr">
              <a:defRPr/>
            </a:pPr>
            <a:r>
              <a:rPr lang="ru-RU" sz="1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(местные бюджеты</a:t>
            </a:r>
            <a:r>
              <a:rPr lang="ru-RU" sz="1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)</a:t>
            </a:r>
          </a:p>
          <a:p>
            <a:pPr algn="ctr">
              <a:defRPr/>
            </a:pPr>
            <a:endParaRPr lang="ru-RU" sz="1100" b="1" i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1" name="Прямоугольник 12"/>
          <p:cNvSpPr>
            <a:spLocks noChangeArrowheads="1"/>
          </p:cNvSpPr>
          <p:nvPr/>
        </p:nvSpPr>
        <p:spPr bwMode="auto">
          <a:xfrm>
            <a:off x="5857884" y="3714752"/>
            <a:ext cx="1714512" cy="1107410"/>
          </a:xfrm>
          <a:prstGeom prst="rect">
            <a:avLst/>
          </a:prstGeom>
          <a:solidFill>
            <a:srgbClr val="DDF2FF"/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endParaRPr lang="ru-RU" sz="1100" b="1" dirty="0" smtClean="0">
              <a:solidFill>
                <a:srgbClr val="C00000"/>
              </a:solidFill>
              <a:latin typeface="+mj-lt"/>
            </a:endParaRPr>
          </a:p>
          <a:p>
            <a:pPr algn="ctr">
              <a:defRPr/>
            </a:pPr>
            <a:r>
              <a:rPr lang="ru-RU" sz="1100" b="1" dirty="0" smtClean="0">
                <a:solidFill>
                  <a:srgbClr val="C00000"/>
                </a:solidFill>
                <a:latin typeface="+mj-lt"/>
              </a:rPr>
              <a:t>Бюджеты </a:t>
            </a:r>
            <a:endParaRPr lang="ru-RU" sz="1100" b="1" dirty="0">
              <a:solidFill>
                <a:srgbClr val="C00000"/>
              </a:solidFill>
              <a:latin typeface="+mj-lt"/>
            </a:endParaRPr>
          </a:p>
          <a:p>
            <a:pPr algn="ctr">
              <a:defRPr/>
            </a:pPr>
            <a:r>
              <a:rPr lang="ru-RU" sz="1100" b="1" dirty="0">
                <a:solidFill>
                  <a:srgbClr val="C00000"/>
                </a:solidFill>
                <a:latin typeface="+mj-lt"/>
              </a:rPr>
              <a:t>государственных внебюджетных </a:t>
            </a:r>
            <a:r>
              <a:rPr lang="ru-RU" sz="1100" b="1" dirty="0" smtClean="0">
                <a:solidFill>
                  <a:srgbClr val="C00000"/>
                </a:solidFill>
                <a:latin typeface="+mj-lt"/>
              </a:rPr>
              <a:t>фондов</a:t>
            </a:r>
          </a:p>
          <a:p>
            <a:pPr algn="ctr">
              <a:defRPr/>
            </a:pPr>
            <a:endParaRPr lang="ru-RU" sz="1100" b="1" i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" name="Line 32"/>
          <p:cNvSpPr>
            <a:spLocks noChangeShapeType="1"/>
          </p:cNvSpPr>
          <p:nvPr/>
        </p:nvSpPr>
        <p:spPr bwMode="auto">
          <a:xfrm flipH="1">
            <a:off x="2143108" y="3000372"/>
            <a:ext cx="642942" cy="714380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>
            <a:softEdge rad="12700"/>
          </a:effectLst>
        </p:spPr>
        <p:txBody>
          <a:bodyPr/>
          <a:lstStyle/>
          <a:p>
            <a:endParaRPr lang="ru-RU" dirty="0"/>
          </a:p>
        </p:txBody>
      </p:sp>
      <p:sp>
        <p:nvSpPr>
          <p:cNvPr id="14" name="Line 32"/>
          <p:cNvSpPr>
            <a:spLocks noChangeShapeType="1"/>
          </p:cNvSpPr>
          <p:nvPr/>
        </p:nvSpPr>
        <p:spPr bwMode="auto">
          <a:xfrm flipH="1">
            <a:off x="3214678" y="3000372"/>
            <a:ext cx="785818" cy="1428760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>
            <a:softEdge rad="12700"/>
          </a:effectLst>
        </p:spPr>
        <p:txBody>
          <a:bodyPr/>
          <a:lstStyle/>
          <a:p>
            <a:endParaRPr lang="ru-RU" dirty="0"/>
          </a:p>
        </p:txBody>
      </p:sp>
      <p:sp>
        <p:nvSpPr>
          <p:cNvPr id="15" name="Line 32"/>
          <p:cNvSpPr>
            <a:spLocks noChangeShapeType="1"/>
          </p:cNvSpPr>
          <p:nvPr/>
        </p:nvSpPr>
        <p:spPr bwMode="auto">
          <a:xfrm>
            <a:off x="5214942" y="3071810"/>
            <a:ext cx="428628" cy="1571636"/>
          </a:xfrm>
          <a:prstGeom prst="line">
            <a:avLst/>
          </a:prstGeom>
          <a:noFill/>
          <a:ln w="57150" cmpd="sng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>
            <a:softEdge rad="12700"/>
          </a:effectLst>
        </p:spPr>
        <p:txBody>
          <a:bodyPr/>
          <a:lstStyle/>
          <a:p>
            <a:endParaRPr lang="ru-RU" dirty="0"/>
          </a:p>
        </p:txBody>
      </p:sp>
      <p:sp>
        <p:nvSpPr>
          <p:cNvPr id="16" name="Line 32"/>
          <p:cNvSpPr>
            <a:spLocks noChangeShapeType="1"/>
          </p:cNvSpPr>
          <p:nvPr/>
        </p:nvSpPr>
        <p:spPr bwMode="auto">
          <a:xfrm>
            <a:off x="6143636" y="3000372"/>
            <a:ext cx="571504" cy="714380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>
            <a:softEdge rad="12700"/>
          </a:effectLst>
        </p:spPr>
        <p:txBody>
          <a:bodyPr/>
          <a:lstStyle/>
          <a:p>
            <a:endParaRPr lang="ru-RU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143108" y="357166"/>
            <a:ext cx="4643470" cy="642942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cap="all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Термины</a:t>
            </a:r>
            <a:endParaRPr lang="ru-RU" sz="2800" b="1" cap="all" baseline="0" dirty="0" smtClean="0"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latin typeface="Cambria" pitchFamily="18" charset="0"/>
              <a:ea typeface="+mj-ea"/>
              <a:cs typeface="+mj-cs"/>
            </a:endParaRP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7" name="Подзаголовок 3"/>
          <p:cNvSpPr txBox="1">
            <a:spLocks/>
          </p:cNvSpPr>
          <p:nvPr/>
        </p:nvSpPr>
        <p:spPr>
          <a:xfrm>
            <a:off x="1000100" y="1857364"/>
            <a:ext cx="7215238" cy="1143008"/>
          </a:xfrm>
          <a:prstGeom prst="rect">
            <a:avLst/>
          </a:prstGeom>
          <a:solidFill>
            <a:srgbClr val="CCECFF"/>
          </a:solidFill>
          <a:effectLst>
            <a:softEdge rad="317500"/>
          </a:effectLst>
        </p:spPr>
        <p:txBody>
          <a:bodyPr vert="horz" lIns="0" rIns="18288">
            <a:no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Times New Roman" pitchFamily="18" charset="0"/>
              </a:rPr>
              <a:t>Бюджетная система Российской Федерации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Times New Roman" pitchFamily="18" charset="0"/>
              </a:rPr>
              <a:t>— </a:t>
            </a:r>
          </a:p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Times New Roman" pitchFamily="18" charset="0"/>
              </a:rPr>
              <a:t>основанная на экономических отношениях и государственном устройстве</a:t>
            </a:r>
          </a:p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Times New Roman" pitchFamily="18" charset="0"/>
              </a:rPr>
              <a:t> Российской Федерации, регулируемая законодательством Российской</a:t>
            </a:r>
          </a:p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Times New Roman" pitchFamily="18" charset="0"/>
              </a:rPr>
              <a:t> Федерации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Times New Roman" pitchFamily="18" charset="0"/>
              </a:rPr>
              <a:t>совокупность федерального бюджета, бюджетов субъектов Российской</a:t>
            </a:r>
          </a:p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Times New Roman" pitchFamily="18" charset="0"/>
              </a:rPr>
              <a:t> Федерации, местных бюджетов и бюджетов государственных внебюджетных фондов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Times New Roman" pitchFamily="18" charset="0"/>
              </a:rPr>
              <a:t>: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entury Schoolbook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rzhev-gerb-sovr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467544" y="220372"/>
            <a:ext cx="714380" cy="86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12"/>
          <p:cNvSpPr>
            <a:spLocks noChangeArrowheads="1"/>
          </p:cNvSpPr>
          <p:nvPr/>
        </p:nvSpPr>
        <p:spPr bwMode="auto">
          <a:xfrm>
            <a:off x="214282" y="857232"/>
            <a:ext cx="4143404" cy="430302"/>
          </a:xfrm>
          <a:prstGeom prst="rect">
            <a:avLst/>
          </a:prstGeom>
          <a:solidFill>
            <a:schemeClr val="accent4">
              <a:lumMod val="75000"/>
              <a:alpha val="3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Налоговые доходы</a:t>
            </a:r>
          </a:p>
          <a:p>
            <a:pPr algn="ctr">
              <a:defRPr/>
            </a:pPr>
            <a:r>
              <a:rPr lang="ru-RU" sz="1100" dirty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1100" b="1" i="1" dirty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(ст.61.2 БК РФ)</a:t>
            </a:r>
          </a:p>
        </p:txBody>
      </p:sp>
      <p:sp>
        <p:nvSpPr>
          <p:cNvPr id="22" name="Прямоугольник 12"/>
          <p:cNvSpPr>
            <a:spLocks noChangeArrowheads="1"/>
          </p:cNvSpPr>
          <p:nvPr/>
        </p:nvSpPr>
        <p:spPr bwMode="auto">
          <a:xfrm>
            <a:off x="4714876" y="857232"/>
            <a:ext cx="3000396" cy="43030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r>
              <a:rPr lang="ru-RU" sz="1100" b="1" dirty="0">
                <a:latin typeface="Book Antiqua" pitchFamily="18" charset="0"/>
              </a:rPr>
              <a:t>Неналоговые доходы</a:t>
            </a:r>
          </a:p>
          <a:p>
            <a:pPr algn="ctr">
              <a:defRPr/>
            </a:pPr>
            <a:r>
              <a:rPr lang="ru-RU" sz="1100" dirty="0">
                <a:latin typeface="Book Antiqua" pitchFamily="18" charset="0"/>
              </a:rPr>
              <a:t> </a:t>
            </a:r>
            <a:r>
              <a:rPr lang="ru-RU" sz="1100" b="1" i="1" dirty="0">
                <a:latin typeface="Book Antiqua" pitchFamily="18" charset="0"/>
              </a:rPr>
              <a:t>(ст.62 БК РФ)</a:t>
            </a:r>
          </a:p>
        </p:txBody>
      </p:sp>
      <p:sp>
        <p:nvSpPr>
          <p:cNvPr id="23" name="Прямоугольник 12"/>
          <p:cNvSpPr>
            <a:spLocks noChangeArrowheads="1"/>
          </p:cNvSpPr>
          <p:nvPr/>
        </p:nvSpPr>
        <p:spPr bwMode="auto">
          <a:xfrm>
            <a:off x="7643834" y="785794"/>
            <a:ext cx="1357321" cy="59957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r>
              <a:rPr lang="ru-RU" sz="1100" b="1" dirty="0">
                <a:latin typeface="Book Antiqua" pitchFamily="18" charset="0"/>
              </a:rPr>
              <a:t>Безвозмездные поступления</a:t>
            </a:r>
          </a:p>
          <a:p>
            <a:pPr algn="ctr">
              <a:defRPr/>
            </a:pPr>
            <a:r>
              <a:rPr lang="ru-RU" sz="1100" b="1" i="1" dirty="0">
                <a:latin typeface="Book Antiqua" pitchFamily="18" charset="0"/>
              </a:rPr>
              <a:t>(ст.41 БК РФ)</a:t>
            </a:r>
          </a:p>
        </p:txBody>
      </p:sp>
      <p:sp>
        <p:nvSpPr>
          <p:cNvPr id="24" name="Прямоугольник 12"/>
          <p:cNvSpPr>
            <a:spLocks noChangeArrowheads="1"/>
          </p:cNvSpPr>
          <p:nvPr/>
        </p:nvSpPr>
        <p:spPr bwMode="auto">
          <a:xfrm>
            <a:off x="142844" y="1285860"/>
            <a:ext cx="3143272" cy="5077728"/>
          </a:xfrm>
          <a:prstGeom prst="rect">
            <a:avLst/>
          </a:prstGeom>
          <a:solidFill>
            <a:schemeClr val="accent4">
              <a:lumMod val="75000"/>
              <a:alpha val="30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endParaRPr lang="ru-RU" sz="900" b="1" dirty="0" smtClean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  <a:p>
            <a:pPr algn="ctr">
              <a:defRPr/>
            </a:pPr>
            <a:r>
              <a:rPr lang="ru-RU" sz="900" b="1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Доходы </a:t>
            </a:r>
            <a:r>
              <a:rPr lang="ru-RU" sz="900" b="1" dirty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в виде </a:t>
            </a:r>
            <a:r>
              <a:rPr lang="ru-RU" sz="900" b="1" dirty="0">
                <a:solidFill>
                  <a:schemeClr val="tx2">
                    <a:lumMod val="50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ook Antiqua" pitchFamily="18" charset="0"/>
              </a:rPr>
              <a:t>отчислений от федеральных и региональных налогов и сборов</a:t>
            </a:r>
            <a:r>
              <a:rPr lang="ru-RU" sz="900" b="1" dirty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 по нормативам, установленным в соответствии с бюджетным законодательством:</a:t>
            </a:r>
          </a:p>
          <a:p>
            <a:pPr algn="ctr">
              <a:defRPr/>
            </a:pPr>
            <a:endParaRPr lang="ru-RU" sz="900" b="1" dirty="0">
              <a:latin typeface="Book Antiqua" pitchFamily="18" charset="0"/>
            </a:endParaRPr>
          </a:p>
          <a:p>
            <a:pPr algn="ctr" eaLnBrk="0" hangingPunct="0">
              <a:buFontTx/>
              <a:buChar char="•"/>
              <a:defRPr/>
            </a:pPr>
            <a:r>
              <a:rPr lang="ru-RU" sz="900" dirty="0">
                <a:latin typeface="Book Antiqua" pitchFamily="18" charset="0"/>
              </a:rPr>
              <a:t> </a:t>
            </a:r>
            <a:r>
              <a:rPr lang="ru-RU" sz="900" i="1" dirty="0" smtClean="0">
                <a:latin typeface="Book Antiqua" pitchFamily="18" charset="0"/>
              </a:rPr>
              <a:t>Налог </a:t>
            </a:r>
            <a:r>
              <a:rPr lang="ru-RU" sz="900" i="1" dirty="0">
                <a:latin typeface="Book Antiqua" pitchFamily="18" charset="0"/>
              </a:rPr>
              <a:t>на доходы физических </a:t>
            </a:r>
            <a:r>
              <a:rPr lang="ru-RU" sz="900" i="1" dirty="0" smtClean="0">
                <a:latin typeface="Book Antiqua" pitchFamily="18" charset="0"/>
              </a:rPr>
              <a:t>лиц </a:t>
            </a:r>
          </a:p>
          <a:p>
            <a:pPr algn="ctr" eaLnBrk="0" hangingPunct="0">
              <a:defRPr/>
            </a:pPr>
            <a:r>
              <a:rPr lang="ru-RU" sz="900" i="1" dirty="0" smtClean="0">
                <a:latin typeface="Book Antiqua" pitchFamily="18" charset="0"/>
              </a:rPr>
              <a:t>— с доходов до 5 млн. руб. :</a:t>
            </a:r>
            <a:endParaRPr lang="ru-RU" sz="900" i="1" dirty="0">
              <a:latin typeface="Book Antiqua" pitchFamily="18" charset="0"/>
            </a:endParaRPr>
          </a:p>
          <a:p>
            <a:pPr algn="ctr" eaLnBrk="0" hangingPunct="0">
              <a:defRPr/>
            </a:pPr>
            <a:r>
              <a:rPr lang="ru-RU" sz="900" i="1" dirty="0" smtClean="0">
                <a:solidFill>
                  <a:srgbClr val="800000"/>
                </a:solidFill>
                <a:latin typeface="Book Antiqua" pitchFamily="18" charset="0"/>
              </a:rPr>
              <a:t>(2022г</a:t>
            </a:r>
            <a:r>
              <a:rPr lang="ru-RU" sz="900" i="1" dirty="0">
                <a:solidFill>
                  <a:srgbClr val="800000"/>
                </a:solidFill>
                <a:latin typeface="Book Antiqua" pitchFamily="18" charset="0"/>
              </a:rPr>
              <a:t>. </a:t>
            </a:r>
            <a:r>
              <a:rPr lang="ru-RU" sz="900" i="1" dirty="0" smtClean="0">
                <a:solidFill>
                  <a:srgbClr val="800000"/>
                </a:solidFill>
                <a:latin typeface="Book Antiqua" pitchFamily="18" charset="0"/>
              </a:rPr>
              <a:t>по нормативу 39,93%);</a:t>
            </a:r>
          </a:p>
          <a:p>
            <a:pPr algn="ctr" eaLnBrk="0" hangingPunct="0">
              <a:defRPr/>
            </a:pPr>
            <a:r>
              <a:rPr lang="ru-RU" sz="900" i="1" dirty="0" smtClean="0">
                <a:latin typeface="Book Antiqua" pitchFamily="18" charset="0"/>
              </a:rPr>
              <a:t>— с доходов, превышающих 5 млн. руб.</a:t>
            </a:r>
          </a:p>
          <a:p>
            <a:pPr algn="ctr" eaLnBrk="0" hangingPunct="0">
              <a:defRPr/>
            </a:pPr>
            <a:r>
              <a:rPr lang="ru-RU" sz="900" i="1" dirty="0" smtClean="0">
                <a:solidFill>
                  <a:srgbClr val="800000"/>
                </a:solidFill>
                <a:latin typeface="Book Antiqua" pitchFamily="18" charset="0"/>
              </a:rPr>
              <a:t>(по нормативу 13%)</a:t>
            </a:r>
          </a:p>
          <a:p>
            <a:pPr algn="ctr" eaLnBrk="0" hangingPunct="0">
              <a:defRPr/>
            </a:pPr>
            <a:endParaRPr lang="ru-RU" sz="900" i="1" dirty="0">
              <a:solidFill>
                <a:srgbClr val="800000"/>
              </a:solidFill>
              <a:latin typeface="Book Antiqua" pitchFamily="18" charset="0"/>
            </a:endParaRPr>
          </a:p>
          <a:p>
            <a:pPr algn="ctr" eaLnBrk="0" hangingPunct="0">
              <a:buFont typeface="Arial" pitchFamily="34" charset="0"/>
              <a:buChar char="•"/>
              <a:defRPr/>
            </a:pPr>
            <a:r>
              <a:rPr lang="ru-RU" sz="900" i="1" dirty="0" smtClean="0">
                <a:latin typeface="Book Antiqua" pitchFamily="18" charset="0"/>
              </a:rPr>
              <a:t> Доходы </a:t>
            </a:r>
            <a:r>
              <a:rPr lang="ru-RU" sz="900" i="1" dirty="0">
                <a:latin typeface="Book Antiqua" pitchFamily="18" charset="0"/>
              </a:rPr>
              <a:t>от уплаты акцизов на дизельное топливо, </a:t>
            </a:r>
            <a:r>
              <a:rPr lang="ru-RU" sz="900" i="1" dirty="0" smtClean="0">
                <a:latin typeface="Book Antiqua" pitchFamily="18" charset="0"/>
              </a:rPr>
              <a:t>моторные </a:t>
            </a:r>
            <a:r>
              <a:rPr lang="ru-RU" sz="900" i="1" dirty="0">
                <a:latin typeface="Book Antiqua" pitchFamily="18" charset="0"/>
              </a:rPr>
              <a:t>масла, автомобильный и прямогонный </a:t>
            </a:r>
            <a:r>
              <a:rPr lang="ru-RU" sz="900" i="1" dirty="0" smtClean="0">
                <a:latin typeface="Book Antiqua" pitchFamily="18" charset="0"/>
              </a:rPr>
              <a:t>бензин — в целях формирования дорожных фондов</a:t>
            </a:r>
            <a:endParaRPr lang="ru-RU" sz="900" i="1" dirty="0" smtClean="0">
              <a:solidFill>
                <a:srgbClr val="800000"/>
              </a:solidFill>
              <a:latin typeface="Book Antiqua" pitchFamily="18" charset="0"/>
            </a:endParaRPr>
          </a:p>
          <a:p>
            <a:pPr algn="ctr" eaLnBrk="0" hangingPunct="0">
              <a:defRPr/>
            </a:pPr>
            <a:r>
              <a:rPr lang="ru-RU" sz="900" i="1" dirty="0" smtClean="0">
                <a:solidFill>
                  <a:srgbClr val="800000"/>
                </a:solidFill>
                <a:latin typeface="Book Antiqua" pitchFamily="18" charset="0"/>
              </a:rPr>
              <a:t>(по нормативу 0,0854%)</a:t>
            </a:r>
          </a:p>
          <a:p>
            <a:pPr algn="ctr" eaLnBrk="0" hangingPunct="0">
              <a:defRPr/>
            </a:pPr>
            <a:endParaRPr lang="ru-RU" sz="900" i="1" dirty="0">
              <a:solidFill>
                <a:srgbClr val="800000"/>
              </a:solidFill>
              <a:latin typeface="Book Antiqua" pitchFamily="18" charset="0"/>
            </a:endParaRPr>
          </a:p>
          <a:p>
            <a:pPr algn="ctr" eaLnBrk="0" hangingPunct="0">
              <a:defRPr/>
            </a:pPr>
            <a:r>
              <a:rPr lang="ru-RU" sz="900" i="1" dirty="0" smtClean="0">
                <a:latin typeface="Book Antiqua" pitchFamily="18" charset="0"/>
              </a:rPr>
              <a:t>Налоги, взимаемые с применением упрощенной системы налогообложения:</a:t>
            </a:r>
          </a:p>
          <a:p>
            <a:pPr algn="ctr" eaLnBrk="0" hangingPunct="0">
              <a:defRPr/>
            </a:pPr>
            <a:r>
              <a:rPr lang="ru-RU" sz="900" i="1" dirty="0" smtClean="0">
                <a:solidFill>
                  <a:srgbClr val="800000"/>
                </a:solidFill>
                <a:latin typeface="Book Antiqua" pitchFamily="18" charset="0"/>
              </a:rPr>
              <a:t>(2022г. по нормативу 17,50%);</a:t>
            </a:r>
          </a:p>
          <a:p>
            <a:pPr algn="ctr" eaLnBrk="0" hangingPunct="0">
              <a:defRPr/>
            </a:pPr>
            <a:endParaRPr lang="ru-RU" sz="900" i="1" dirty="0" smtClean="0">
              <a:solidFill>
                <a:srgbClr val="800000"/>
              </a:solidFill>
              <a:latin typeface="Book Antiqua" pitchFamily="18" charset="0"/>
            </a:endParaRPr>
          </a:p>
          <a:p>
            <a:pPr algn="ctr" eaLnBrk="0" hangingPunct="0">
              <a:defRPr/>
            </a:pPr>
            <a:r>
              <a:rPr lang="ru-RU" sz="900" i="1" dirty="0" smtClean="0">
                <a:solidFill>
                  <a:srgbClr val="800000"/>
                </a:solidFill>
                <a:latin typeface="Book Antiqua" pitchFamily="18" charset="0"/>
              </a:rPr>
              <a:t>По нормативу — 100%:</a:t>
            </a:r>
          </a:p>
          <a:p>
            <a:pPr algn="ctr" eaLnBrk="0" hangingPunct="0">
              <a:buFontTx/>
              <a:buChar char="•"/>
              <a:defRPr/>
            </a:pPr>
            <a:r>
              <a:rPr lang="ru-RU" sz="900" i="1" dirty="0" smtClean="0">
                <a:latin typeface="Book Antiqua" pitchFamily="18" charset="0"/>
              </a:rPr>
              <a:t>Единый налог </a:t>
            </a:r>
            <a:r>
              <a:rPr lang="ru-RU" sz="900" i="1" dirty="0">
                <a:latin typeface="Book Antiqua" pitchFamily="18" charset="0"/>
              </a:rPr>
              <a:t>на вмененный доход для отдельных видов деятельности;</a:t>
            </a:r>
          </a:p>
          <a:p>
            <a:pPr algn="ctr" eaLnBrk="0" hangingPunct="0">
              <a:buFontTx/>
              <a:buChar char="•"/>
              <a:defRPr/>
            </a:pPr>
            <a:r>
              <a:rPr lang="ru-RU" sz="900" i="1" dirty="0">
                <a:latin typeface="Book Antiqua" pitchFamily="18" charset="0"/>
              </a:rPr>
              <a:t> </a:t>
            </a:r>
            <a:r>
              <a:rPr lang="ru-RU" sz="900" i="1" dirty="0" smtClean="0">
                <a:latin typeface="Book Antiqua" pitchFamily="18" charset="0"/>
              </a:rPr>
              <a:t>Единый сельскохозяйственный налог;</a:t>
            </a:r>
            <a:endParaRPr lang="ru-RU" sz="900" i="1" dirty="0">
              <a:latin typeface="Book Antiqua" pitchFamily="18" charset="0"/>
            </a:endParaRPr>
          </a:p>
          <a:p>
            <a:pPr algn="ctr" eaLnBrk="0" hangingPunct="0">
              <a:buFontTx/>
              <a:buChar char="•"/>
              <a:defRPr/>
            </a:pPr>
            <a:r>
              <a:rPr lang="ru-RU" sz="900" i="1" dirty="0">
                <a:latin typeface="Book Antiqua" pitchFamily="18" charset="0"/>
              </a:rPr>
              <a:t> </a:t>
            </a:r>
            <a:r>
              <a:rPr lang="ru-RU" sz="900" i="1" dirty="0" smtClean="0">
                <a:latin typeface="Book Antiqua" pitchFamily="18" charset="0"/>
              </a:rPr>
              <a:t>Налог, взимаемый </a:t>
            </a:r>
            <a:r>
              <a:rPr lang="ru-RU" sz="900" i="1" dirty="0">
                <a:latin typeface="Book Antiqua" pitchFamily="18" charset="0"/>
              </a:rPr>
              <a:t>в связи с применением патентной системы налогообложения;</a:t>
            </a:r>
          </a:p>
          <a:p>
            <a:pPr algn="ctr" eaLnBrk="0" hangingPunct="0">
              <a:buFontTx/>
              <a:buChar char="•"/>
              <a:defRPr/>
            </a:pPr>
            <a:r>
              <a:rPr lang="ru-RU" sz="900" i="1" dirty="0">
                <a:latin typeface="Book Antiqua" pitchFamily="18" charset="0"/>
              </a:rPr>
              <a:t> </a:t>
            </a:r>
            <a:r>
              <a:rPr lang="ru-RU" sz="900" i="1" dirty="0" smtClean="0">
                <a:latin typeface="Book Antiqua" pitchFamily="18" charset="0"/>
              </a:rPr>
              <a:t>Государственная пошлина по делам, рассматриваемым в судах общей юрисдикции, мировыми судьями;</a:t>
            </a:r>
          </a:p>
          <a:p>
            <a:pPr algn="ctr" eaLnBrk="0" hangingPunct="0">
              <a:buFontTx/>
              <a:buChar char="•"/>
              <a:defRPr/>
            </a:pPr>
            <a:r>
              <a:rPr lang="ru-RU" sz="900" i="1" dirty="0" smtClean="0">
                <a:latin typeface="Book Antiqua" pitchFamily="18" charset="0"/>
              </a:rPr>
              <a:t> Задолженность и перерасчеты по отмененным местным налогам</a:t>
            </a:r>
            <a:endParaRPr lang="ru-RU" sz="900" i="1" dirty="0">
              <a:latin typeface="Book Antiqua" pitchFamily="18" charset="0"/>
            </a:endParaRPr>
          </a:p>
          <a:p>
            <a:pPr algn="ctr" eaLnBrk="0" hangingPunct="0">
              <a:buFontTx/>
              <a:buChar char="•"/>
              <a:defRPr/>
            </a:pPr>
            <a:endParaRPr lang="ru-RU" sz="900" i="1" dirty="0">
              <a:latin typeface="Book Antiqua" pitchFamily="18" charset="0"/>
            </a:endParaRPr>
          </a:p>
          <a:p>
            <a:pPr algn="ctr">
              <a:defRPr/>
            </a:pPr>
            <a:r>
              <a:rPr lang="ru-RU" sz="900" i="1" dirty="0">
                <a:solidFill>
                  <a:srgbClr val="800000"/>
                </a:solidFill>
                <a:latin typeface="Book Antiqua" pitchFamily="18" charset="0"/>
              </a:rPr>
              <a:t>По нормативу — 90%:</a:t>
            </a:r>
          </a:p>
          <a:p>
            <a:pPr algn="ctr">
              <a:buFontTx/>
              <a:buChar char="•"/>
              <a:defRPr/>
            </a:pPr>
            <a:r>
              <a:rPr lang="ru-RU" sz="900" i="1" dirty="0">
                <a:latin typeface="Book Antiqua" pitchFamily="18" charset="0"/>
              </a:rPr>
              <a:t> </a:t>
            </a:r>
            <a:r>
              <a:rPr lang="ru-RU" sz="900" i="1" dirty="0" smtClean="0">
                <a:latin typeface="Book Antiqua" pitchFamily="18" charset="0"/>
              </a:rPr>
              <a:t>Единый налог </a:t>
            </a:r>
            <a:r>
              <a:rPr lang="ru-RU" sz="900" i="1" dirty="0">
                <a:latin typeface="Book Antiqua" pitchFamily="18" charset="0"/>
              </a:rPr>
              <a:t>на вмененный доход для отдельных видов деятельности (за налоговые периоды, истекшие до 1 января 2011 года</a:t>
            </a:r>
            <a:r>
              <a:rPr lang="ru-RU" sz="900" i="1" dirty="0" smtClean="0">
                <a:latin typeface="Book Antiqua" pitchFamily="18" charset="0"/>
              </a:rPr>
              <a:t>)</a:t>
            </a:r>
            <a:endParaRPr lang="ru-RU" sz="900" i="1" dirty="0">
              <a:latin typeface="Book Antiqua" pitchFamily="18" charset="0"/>
            </a:endParaRPr>
          </a:p>
        </p:txBody>
      </p:sp>
      <p:sp>
        <p:nvSpPr>
          <p:cNvPr id="25" name="Прямоугольник 12"/>
          <p:cNvSpPr>
            <a:spLocks noChangeArrowheads="1"/>
          </p:cNvSpPr>
          <p:nvPr/>
        </p:nvSpPr>
        <p:spPr bwMode="auto">
          <a:xfrm>
            <a:off x="3071802" y="1285860"/>
            <a:ext cx="1357322" cy="1938407"/>
          </a:xfrm>
          <a:prstGeom prst="rect">
            <a:avLst/>
          </a:prstGeom>
          <a:solidFill>
            <a:schemeClr val="accent4">
              <a:lumMod val="75000"/>
              <a:alpha val="30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endParaRPr lang="ru-RU" sz="3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Book Antiqua" pitchFamily="18" charset="0"/>
            </a:endParaRPr>
          </a:p>
          <a:p>
            <a:pPr algn="ctr">
              <a:defRPr/>
            </a:pPr>
            <a:r>
              <a:rPr lang="ru-RU" sz="9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Book Antiqua" pitchFamily="18" charset="0"/>
              </a:rPr>
              <a:t>Местные </a:t>
            </a:r>
            <a:r>
              <a:rPr lang="ru-RU" sz="9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Book Antiqua" pitchFamily="18" charset="0"/>
              </a:rPr>
              <a:t>налоги,</a:t>
            </a:r>
          </a:p>
          <a:p>
            <a:pPr algn="ctr">
              <a:defRPr/>
            </a:pPr>
            <a:r>
              <a:rPr lang="ru-RU" sz="900" b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полностью зачисляемые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</a:t>
            </a:r>
          </a:p>
          <a:p>
            <a:pPr algn="ctr">
              <a:defRPr/>
            </a:pPr>
            <a:r>
              <a:rPr lang="ru-RU" sz="900" b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в бюджет города:</a:t>
            </a:r>
          </a:p>
          <a:p>
            <a:pPr algn="ctr">
              <a:defRPr/>
            </a:pPr>
            <a:endParaRPr lang="ru-RU" sz="900" b="1" dirty="0">
              <a:latin typeface="Book Antiqua" pitchFamily="18" charset="0"/>
            </a:endParaRPr>
          </a:p>
          <a:p>
            <a:pPr algn="ctr" eaLnBrk="0" hangingPunct="0">
              <a:buFontTx/>
              <a:buChar char="•"/>
              <a:defRPr/>
            </a:pPr>
            <a:r>
              <a:rPr lang="ru-RU" sz="900" i="1" dirty="0">
                <a:latin typeface="Book Antiqua" pitchFamily="18" charset="0"/>
              </a:rPr>
              <a:t> Налог на имущество физических лиц;</a:t>
            </a:r>
          </a:p>
          <a:p>
            <a:pPr algn="ctr" eaLnBrk="0" hangingPunct="0">
              <a:buFontTx/>
              <a:buChar char="•"/>
              <a:defRPr/>
            </a:pPr>
            <a:endParaRPr lang="ru-RU" sz="900" i="1" dirty="0">
              <a:latin typeface="Book Antiqua" pitchFamily="18" charset="0"/>
            </a:endParaRPr>
          </a:p>
          <a:p>
            <a:pPr algn="ctr" eaLnBrk="0" hangingPunct="0">
              <a:buFontTx/>
              <a:buChar char="•"/>
              <a:defRPr/>
            </a:pPr>
            <a:r>
              <a:rPr lang="ru-RU" sz="900" i="1" dirty="0">
                <a:latin typeface="Book Antiqua" pitchFamily="18" charset="0"/>
              </a:rPr>
              <a:t> Земельный </a:t>
            </a:r>
            <a:r>
              <a:rPr lang="ru-RU" sz="900" i="1" dirty="0" smtClean="0">
                <a:latin typeface="Book Antiqua" pitchFamily="18" charset="0"/>
              </a:rPr>
              <a:t>налог:</a:t>
            </a:r>
          </a:p>
          <a:p>
            <a:pPr algn="ctr" eaLnBrk="0" hangingPunct="0">
              <a:defRPr/>
            </a:pPr>
            <a:r>
              <a:rPr lang="ru-RU" sz="900" i="1" dirty="0" smtClean="0">
                <a:latin typeface="Book Antiqua" pitchFamily="18" charset="0"/>
              </a:rPr>
              <a:t>— с организаций;</a:t>
            </a:r>
          </a:p>
          <a:p>
            <a:pPr algn="ctr" eaLnBrk="0" hangingPunct="0">
              <a:defRPr/>
            </a:pPr>
            <a:r>
              <a:rPr lang="ru-RU" sz="900" i="1" dirty="0" smtClean="0">
                <a:latin typeface="Book Antiqua" pitchFamily="18" charset="0"/>
              </a:rPr>
              <a:t>— с физических лиц</a:t>
            </a:r>
          </a:p>
          <a:p>
            <a:pPr algn="ctr" eaLnBrk="0" hangingPunct="0">
              <a:defRPr/>
            </a:pPr>
            <a:endParaRPr lang="ru-RU" sz="900" i="1" dirty="0" smtClean="0">
              <a:latin typeface="Book Antiqua" pitchFamily="18" charset="0"/>
            </a:endParaRPr>
          </a:p>
          <a:p>
            <a:pPr algn="ctr" eaLnBrk="0" hangingPunct="0">
              <a:defRPr/>
            </a:pPr>
            <a:endParaRPr lang="ru-RU" sz="900" i="1" dirty="0">
              <a:latin typeface="Book Antiqua" pitchFamily="18" charset="0"/>
            </a:endParaRPr>
          </a:p>
        </p:txBody>
      </p:sp>
      <p:sp>
        <p:nvSpPr>
          <p:cNvPr id="26" name="Прямоугольник 12"/>
          <p:cNvSpPr>
            <a:spLocks noChangeArrowheads="1"/>
          </p:cNvSpPr>
          <p:nvPr/>
        </p:nvSpPr>
        <p:spPr bwMode="auto">
          <a:xfrm>
            <a:off x="4714876" y="1214422"/>
            <a:ext cx="3143272" cy="53701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endParaRPr lang="ru-RU" sz="300" dirty="0" smtClean="0">
              <a:latin typeface="Book Antiqua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b="1" i="1" dirty="0" smtClean="0">
                <a:solidFill>
                  <a:srgbClr val="800000"/>
                </a:solidFill>
                <a:latin typeface="Book Antiqua" pitchFamily="18" charset="0"/>
                <a:cs typeface="Times New Roman" pitchFamily="18" charset="0"/>
              </a:rPr>
              <a:t>По нормативу 60%:</a:t>
            </a:r>
          </a:p>
          <a:p>
            <a:pPr algn="ctr">
              <a:defRPr/>
            </a:pPr>
            <a:r>
              <a:rPr lang="ru-RU" b="1" i="1" dirty="0" smtClean="0">
                <a:latin typeface="Book Antiqua" pitchFamily="18" charset="0"/>
                <a:cs typeface="Times New Roman" pitchFamily="18" charset="0"/>
              </a:rPr>
              <a:t>∙</a:t>
            </a:r>
            <a:r>
              <a:rPr lang="ru-RU" sz="900" i="1" dirty="0" smtClean="0">
                <a:latin typeface="Book Antiqua" pitchFamily="18" charset="0"/>
                <a:cs typeface="Times New Roman" pitchFamily="18" charset="0"/>
              </a:rPr>
              <a:t>Плата </a:t>
            </a:r>
            <a:r>
              <a:rPr lang="ru-RU" sz="900" i="1" dirty="0">
                <a:latin typeface="Book Antiqua" pitchFamily="18" charset="0"/>
                <a:cs typeface="Times New Roman" pitchFamily="18" charset="0"/>
              </a:rPr>
              <a:t>за негативное воздействие на окружающую </a:t>
            </a:r>
            <a:r>
              <a:rPr lang="ru-RU" sz="900" i="1" dirty="0" smtClean="0">
                <a:latin typeface="Book Antiqua" pitchFamily="18" charset="0"/>
                <a:cs typeface="Times New Roman" pitchFamily="18" charset="0"/>
              </a:rPr>
              <a:t>среду</a:t>
            </a:r>
          </a:p>
          <a:p>
            <a:pPr algn="ctr">
              <a:defRPr/>
            </a:pPr>
            <a:endParaRPr lang="ru-RU" sz="400" i="1" dirty="0" smtClean="0">
              <a:latin typeface="Book Antiqua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b="1" i="1" dirty="0" smtClean="0">
                <a:solidFill>
                  <a:srgbClr val="800000"/>
                </a:solidFill>
                <a:latin typeface="Book Antiqua" pitchFamily="18" charset="0"/>
              </a:rPr>
              <a:t>По </a:t>
            </a:r>
            <a:r>
              <a:rPr lang="ru-RU" sz="900" b="1" i="1" dirty="0">
                <a:solidFill>
                  <a:srgbClr val="800000"/>
                </a:solidFill>
                <a:latin typeface="Book Antiqua" pitchFamily="18" charset="0"/>
              </a:rPr>
              <a:t>нормативу — 100%:</a:t>
            </a:r>
            <a:endParaRPr lang="ru-RU" sz="900" b="1" i="1" dirty="0">
              <a:latin typeface="Book Antiqua" pitchFamily="18" charset="0"/>
            </a:endParaRPr>
          </a:p>
          <a:p>
            <a:pPr algn="ctr">
              <a:buFontTx/>
              <a:buChar char="•"/>
              <a:defRPr/>
            </a:pPr>
            <a:r>
              <a:rPr lang="ru-RU" sz="900" i="1" dirty="0">
                <a:latin typeface="Book Antiqua" pitchFamily="18" charset="0"/>
              </a:rPr>
              <a:t> </a:t>
            </a:r>
            <a:r>
              <a:rPr lang="ru-RU" sz="900" i="1" dirty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</a:rPr>
              <a:t>Доходы в виде арендной платы за землю;</a:t>
            </a:r>
          </a:p>
          <a:p>
            <a:pPr algn="ctr">
              <a:buFontTx/>
              <a:buChar char="•"/>
              <a:defRPr/>
            </a:pPr>
            <a:r>
              <a:rPr lang="ru-RU" sz="900" i="1" dirty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</a:rPr>
              <a:t> Доходы от сдачи в аренду </a:t>
            </a:r>
            <a:r>
              <a:rPr lang="ru-RU" sz="900" i="1" dirty="0" smtClean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</a:rPr>
              <a:t>муниципального имущества;</a:t>
            </a:r>
            <a:endParaRPr lang="ru-RU" sz="900" i="1" dirty="0">
              <a:solidFill>
                <a:schemeClr val="bg2">
                  <a:lumMod val="10000"/>
                </a:schemeClr>
              </a:solidFill>
              <a:latin typeface="Book Antiqua" pitchFamily="18" charset="0"/>
            </a:endParaRPr>
          </a:p>
          <a:p>
            <a:pPr algn="ctr">
              <a:buFontTx/>
              <a:buChar char="•"/>
              <a:defRPr/>
            </a:pPr>
            <a:r>
              <a:rPr lang="ru-RU" sz="900" i="1" dirty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</a:rPr>
              <a:t> Доходы от перечисления части прибыли </a:t>
            </a:r>
            <a:r>
              <a:rPr lang="ru-RU" sz="900" i="1" dirty="0" smtClean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</a:rPr>
              <a:t>МУП; </a:t>
            </a:r>
          </a:p>
          <a:p>
            <a:pPr algn="ctr">
              <a:buFontTx/>
              <a:buChar char="•"/>
              <a:defRPr/>
            </a:pPr>
            <a:r>
              <a:rPr lang="ru-RU" sz="900" i="1" dirty="0" smtClean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</a:rPr>
              <a:t> Прочие поступления от использования муниципального имущества;</a:t>
            </a:r>
          </a:p>
          <a:p>
            <a:pPr algn="ctr">
              <a:buFontTx/>
              <a:buChar char="•"/>
              <a:defRPr/>
            </a:pPr>
            <a:r>
              <a:rPr lang="ru-RU" sz="900" i="1" dirty="0" smtClean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</a:rPr>
              <a:t> Плата за предоставление права на размещение и эксплуатацию нестационарного торгового объекта, установку и эксплуатацию рекламных конструкций;</a:t>
            </a:r>
            <a:endParaRPr lang="ru-RU" sz="900" i="1" dirty="0">
              <a:solidFill>
                <a:schemeClr val="bg2">
                  <a:lumMod val="10000"/>
                </a:schemeClr>
              </a:solidFill>
              <a:latin typeface="Book Antiqua" pitchFamily="18" charset="0"/>
            </a:endParaRPr>
          </a:p>
          <a:p>
            <a:pPr algn="ctr">
              <a:buFontTx/>
              <a:buChar char="•"/>
              <a:defRPr/>
            </a:pPr>
            <a:r>
              <a:rPr lang="ru-RU" sz="900" i="1" dirty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</a:rPr>
              <a:t> Доходы от оказания платных услуг казенными учреждениями и компенсаций затрат бюджета городского округа;</a:t>
            </a:r>
          </a:p>
          <a:p>
            <a:pPr algn="ctr">
              <a:buFontTx/>
              <a:buChar char="•"/>
              <a:defRPr/>
            </a:pPr>
            <a:r>
              <a:rPr lang="ru-RU" sz="900" i="1" dirty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</a:rPr>
              <a:t> Доходы от продажи муниципального имущества;</a:t>
            </a:r>
          </a:p>
          <a:p>
            <a:pPr algn="ctr">
              <a:buFontTx/>
              <a:buChar char="•"/>
              <a:defRPr/>
            </a:pPr>
            <a:r>
              <a:rPr lang="ru-RU" sz="900" i="1" dirty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</a:rPr>
              <a:t> Доходы от продажи земли;</a:t>
            </a:r>
          </a:p>
          <a:p>
            <a:pPr algn="ctr">
              <a:buFontTx/>
              <a:buChar char="•"/>
              <a:defRPr/>
            </a:pPr>
            <a:r>
              <a:rPr lang="ru-RU" sz="900" i="1" dirty="0" smtClean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</a:rPr>
              <a:t> </a:t>
            </a:r>
            <a:r>
              <a:rPr lang="ru-RU" sz="900" i="1" dirty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</a:rPr>
              <a:t>Прочие неналоговые </a:t>
            </a:r>
            <a:r>
              <a:rPr lang="ru-RU" sz="900" i="1" dirty="0" smtClean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</a:rPr>
              <a:t>доходы, в т.ч. Инициативные платежи на реализацию ППМИ</a:t>
            </a:r>
          </a:p>
          <a:p>
            <a:pPr algn="ctr">
              <a:defRPr/>
            </a:pPr>
            <a:endParaRPr lang="ru-RU" sz="400" i="1" dirty="0" smtClean="0">
              <a:solidFill>
                <a:schemeClr val="bg2">
                  <a:lumMod val="10000"/>
                </a:schemeClr>
              </a:solidFill>
              <a:latin typeface="Book Antiqua" pitchFamily="18" charset="0"/>
            </a:endParaRPr>
          </a:p>
          <a:p>
            <a:pPr algn="ctr">
              <a:buFont typeface="Arial" pitchFamily="34" charset="0"/>
              <a:buChar char="•"/>
              <a:defRPr/>
            </a:pPr>
            <a:r>
              <a:rPr lang="ru-RU" sz="900" i="1" dirty="0" smtClean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ru-RU" sz="900" b="1" i="1" dirty="0" smtClean="0">
                <a:latin typeface="Book Antiqua" pitchFamily="18" charset="0"/>
                <a:cs typeface="Times New Roman" pitchFamily="18" charset="0"/>
              </a:rPr>
              <a:t>Штрафы:</a:t>
            </a:r>
          </a:p>
          <a:p>
            <a:pPr algn="ctr">
              <a:defRPr/>
            </a:pPr>
            <a:r>
              <a:rPr lang="ru-RU" sz="900" i="1" dirty="0" smtClean="0">
                <a:solidFill>
                  <a:srgbClr val="800000"/>
                </a:solidFill>
                <a:latin typeface="Book Antiqua" pitchFamily="18" charset="0"/>
                <a:cs typeface="Times New Roman" pitchFamily="18" charset="0"/>
              </a:rPr>
              <a:t>(по нормативу 50%)</a:t>
            </a:r>
          </a:p>
          <a:p>
            <a:pPr algn="ctr">
              <a:defRPr/>
            </a:pPr>
            <a:r>
              <a:rPr lang="ru-RU" sz="900" i="1" dirty="0" smtClean="0">
                <a:latin typeface="Book Antiqua" pitchFamily="18" charset="0"/>
                <a:cs typeface="Times New Roman" pitchFamily="18" charset="0"/>
              </a:rPr>
              <a:t>— установленные </a:t>
            </a:r>
            <a:r>
              <a:rPr lang="ru-RU" sz="900" i="1" dirty="0" err="1" smtClean="0">
                <a:latin typeface="Book Antiqua" pitchFamily="18" charset="0"/>
                <a:cs typeface="Times New Roman" pitchFamily="18" charset="0"/>
              </a:rPr>
              <a:t>КоАП</a:t>
            </a:r>
            <a:r>
              <a:rPr lang="ru-RU" sz="900" i="1" dirty="0" smtClean="0">
                <a:latin typeface="Book Antiqua" pitchFamily="18" charset="0"/>
                <a:cs typeface="Times New Roman" pitchFamily="18" charset="0"/>
              </a:rPr>
              <a:t>, взыскиваемые администраторами доходов бюджета областного уровня;</a:t>
            </a:r>
          </a:p>
          <a:p>
            <a:pPr algn="ctr">
              <a:defRPr/>
            </a:pPr>
            <a:r>
              <a:rPr lang="ru-RU" sz="900" i="1" dirty="0" smtClean="0">
                <a:latin typeface="Book Antiqua" pitchFamily="18" charset="0"/>
              </a:rPr>
              <a:t>— в погашение задолженности, образовавшейся до 1 января 2020г., подлежащей зачислению в федеральный бюджет и бюджет муниципального образования</a:t>
            </a:r>
          </a:p>
          <a:p>
            <a:pPr algn="ctr">
              <a:defRPr/>
            </a:pPr>
            <a:endParaRPr lang="ru-RU" sz="300" i="1" dirty="0" smtClean="0">
              <a:latin typeface="Book Antiqua" pitchFamily="18" charset="0"/>
            </a:endParaRPr>
          </a:p>
          <a:p>
            <a:pPr algn="ctr">
              <a:defRPr/>
            </a:pPr>
            <a:r>
              <a:rPr lang="ru-RU" sz="900" i="1" dirty="0" smtClean="0">
                <a:solidFill>
                  <a:srgbClr val="800000"/>
                </a:solidFill>
                <a:latin typeface="Book Antiqua" pitchFamily="18" charset="0"/>
              </a:rPr>
              <a:t>(по нормативу 100%):</a:t>
            </a:r>
          </a:p>
          <a:p>
            <a:pPr algn="ctr">
              <a:defRPr/>
            </a:pPr>
            <a:r>
              <a:rPr lang="ru-RU" sz="900" i="1" dirty="0" smtClean="0">
                <a:latin typeface="Book Antiqua" pitchFamily="18" charset="0"/>
              </a:rPr>
              <a:t>— в возмещение вреда автомобильным дорогам местного значения;</a:t>
            </a:r>
            <a:endParaRPr lang="ru-RU" sz="300" i="1" dirty="0" smtClean="0">
              <a:solidFill>
                <a:srgbClr val="800000"/>
              </a:solidFill>
              <a:latin typeface="Book Antiqua" pitchFamily="18" charset="0"/>
            </a:endParaRPr>
          </a:p>
          <a:p>
            <a:pPr algn="ctr">
              <a:defRPr/>
            </a:pPr>
            <a:r>
              <a:rPr lang="ru-RU" sz="900" i="1" dirty="0" smtClean="0">
                <a:latin typeface="Book Antiqua" pitchFamily="18" charset="0"/>
              </a:rPr>
              <a:t>— за несоблюдение муниципальных правовых актов;</a:t>
            </a:r>
            <a:endParaRPr lang="ru-RU" sz="900" i="1" dirty="0" smtClean="0">
              <a:solidFill>
                <a:srgbClr val="800000"/>
              </a:solidFill>
              <a:latin typeface="Book Antiqua" pitchFamily="18" charset="0"/>
            </a:endParaRPr>
          </a:p>
          <a:p>
            <a:pPr algn="ctr">
              <a:defRPr/>
            </a:pPr>
            <a:r>
              <a:rPr lang="ru-RU" sz="900" i="1" dirty="0" smtClean="0">
                <a:latin typeface="Book Antiqua" pitchFamily="18" charset="0"/>
              </a:rPr>
              <a:t>— в случае просрочки исполнителем обязательств по муниципальным контрактам;</a:t>
            </a:r>
          </a:p>
          <a:p>
            <a:pPr algn="ctr">
              <a:defRPr/>
            </a:pPr>
            <a:r>
              <a:rPr lang="ru-RU" sz="900" i="1" dirty="0" smtClean="0">
                <a:latin typeface="Book Antiqua" pitchFamily="18" charset="0"/>
              </a:rPr>
              <a:t>— в погашение задолженности, образовавшейся до 1 января 2020г., подлежащей зачислению в бюджет муниципального образования</a:t>
            </a:r>
            <a:endParaRPr lang="ru-RU" sz="900" i="1" dirty="0">
              <a:solidFill>
                <a:schemeClr val="bg2">
                  <a:lumMod val="1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27" name="Прямоугольник 12"/>
          <p:cNvSpPr>
            <a:spLocks noChangeArrowheads="1"/>
          </p:cNvSpPr>
          <p:nvPr/>
        </p:nvSpPr>
        <p:spPr bwMode="auto">
          <a:xfrm>
            <a:off x="7715272" y="1357298"/>
            <a:ext cx="1285884" cy="34157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square" lIns="90802" tIns="45430" rIns="90802" bIns="45430">
            <a:spAutoFit/>
          </a:bodyPr>
          <a:lstStyle/>
          <a:p>
            <a:pPr algn="ctr">
              <a:buFontTx/>
              <a:buChar char="•"/>
              <a:defRPr/>
            </a:pPr>
            <a:r>
              <a:rPr lang="ru-RU" sz="900" b="1" dirty="0">
                <a:latin typeface="Book Antiqua" pitchFamily="18" charset="0"/>
              </a:rPr>
              <a:t> </a:t>
            </a:r>
            <a:r>
              <a:rPr lang="ru-RU" sz="9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itchFamily="18" charset="0"/>
              </a:rPr>
              <a:t>Межбюджетные трансферты  (МБТ):</a:t>
            </a:r>
          </a:p>
          <a:p>
            <a:pPr algn="ctr">
              <a:defRPr/>
            </a:pPr>
            <a:r>
              <a:rPr lang="ru-RU" sz="900" i="1" dirty="0">
                <a:latin typeface="Book Antiqua" pitchFamily="18" charset="0"/>
              </a:rPr>
              <a:t>— дотации,</a:t>
            </a:r>
          </a:p>
          <a:p>
            <a:pPr algn="ctr">
              <a:defRPr/>
            </a:pPr>
            <a:r>
              <a:rPr lang="ru-RU" sz="900" i="1" dirty="0">
                <a:latin typeface="Book Antiqua" pitchFamily="18" charset="0"/>
              </a:rPr>
              <a:t>— субсидии,</a:t>
            </a:r>
          </a:p>
          <a:p>
            <a:pPr algn="ctr">
              <a:defRPr/>
            </a:pPr>
            <a:r>
              <a:rPr lang="ru-RU" sz="900" i="1" dirty="0">
                <a:latin typeface="Book Antiqua" pitchFamily="18" charset="0"/>
              </a:rPr>
              <a:t>— субвенции,</a:t>
            </a:r>
          </a:p>
          <a:p>
            <a:pPr algn="ctr">
              <a:defRPr/>
            </a:pPr>
            <a:r>
              <a:rPr lang="ru-RU" sz="900" i="1" dirty="0">
                <a:latin typeface="Book Antiqua" pitchFamily="18" charset="0"/>
              </a:rPr>
              <a:t>— иные межбюджетные трансферты;</a:t>
            </a:r>
          </a:p>
          <a:p>
            <a:pPr algn="ctr">
              <a:defRPr/>
            </a:pPr>
            <a:endParaRPr lang="ru-RU" sz="900" dirty="0">
              <a:latin typeface="Book Antiqua" pitchFamily="18" charset="0"/>
            </a:endParaRPr>
          </a:p>
          <a:p>
            <a:pPr algn="ctr">
              <a:buFontTx/>
              <a:buChar char="•"/>
              <a:defRPr/>
            </a:pPr>
            <a:r>
              <a:rPr lang="ru-RU" sz="900" b="1" dirty="0">
                <a:latin typeface="Book Antiqua" pitchFamily="18" charset="0"/>
              </a:rPr>
              <a:t> </a:t>
            </a:r>
            <a:r>
              <a:rPr lang="ru-RU" sz="9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itchFamily="18" charset="0"/>
              </a:rPr>
              <a:t>Безвозмездные поступления от физических и юридических лиц</a:t>
            </a:r>
            <a:r>
              <a:rPr lang="ru-RU" sz="900" b="1" dirty="0">
                <a:latin typeface="Book Antiqua" pitchFamily="18" charset="0"/>
              </a:rPr>
              <a:t> </a:t>
            </a:r>
            <a:endParaRPr lang="ru-RU" sz="900" b="1" dirty="0" smtClean="0">
              <a:latin typeface="Book Antiqua" pitchFamily="18" charset="0"/>
            </a:endParaRPr>
          </a:p>
          <a:p>
            <a:pPr algn="ctr">
              <a:defRPr/>
            </a:pPr>
            <a:r>
              <a:rPr lang="ru-RU" sz="900" i="1" dirty="0" smtClean="0">
                <a:latin typeface="Book Antiqua" pitchFamily="18" charset="0"/>
              </a:rPr>
              <a:t>(гранты и </a:t>
            </a:r>
          </a:p>
          <a:p>
            <a:pPr algn="ctr">
              <a:defRPr/>
            </a:pPr>
            <a:r>
              <a:rPr lang="ru-RU" sz="900" i="1" dirty="0" smtClean="0">
                <a:latin typeface="Book Antiqua" pitchFamily="18" charset="0"/>
              </a:rPr>
              <a:t>денежные пожертвования получателям средств бюджета городского округа, </a:t>
            </a:r>
          </a:p>
          <a:p>
            <a:pPr algn="ctr">
              <a:defRPr/>
            </a:pPr>
            <a:r>
              <a:rPr lang="ru-RU" sz="900" i="1" dirty="0" smtClean="0">
                <a:latin typeface="Book Antiqua" pitchFamily="18" charset="0"/>
              </a:rPr>
              <a:t>прочие безвозмездные поступления)</a:t>
            </a:r>
          </a:p>
          <a:p>
            <a:pPr algn="ctr">
              <a:defRPr/>
            </a:pPr>
            <a:endParaRPr lang="ru-RU" sz="900" i="1" dirty="0" smtClean="0">
              <a:latin typeface="Book Antiqua" pitchFamily="18" charset="0"/>
            </a:endParaRPr>
          </a:p>
          <a:p>
            <a:pPr algn="ctr">
              <a:defRPr/>
            </a:pPr>
            <a:endParaRPr lang="ru-RU" sz="900" i="1" dirty="0">
              <a:latin typeface="Book Antiqua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071538" y="142852"/>
            <a:ext cx="7358114" cy="714380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cap="all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Доходные источники бюджета города Ржева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cap="all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В 2022 году 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all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rzhev-gerb-sovr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214282" y="214290"/>
            <a:ext cx="71437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556042"/>
          <p:cNvSpPr txBox="1">
            <a:spLocks noChangeArrowheads="1"/>
          </p:cNvSpPr>
          <p:nvPr/>
        </p:nvSpPr>
        <p:spPr bwMode="auto">
          <a:xfrm>
            <a:off x="7715272" y="714356"/>
            <a:ext cx="12858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(тыс. руб.)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071670" y="142852"/>
            <a:ext cx="5380650" cy="642942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cap="all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Доходы бюджета города Ржева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cap="all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2020-2022 годы 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all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285720" y="1071546"/>
          <a:ext cx="8572560" cy="5214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rzhev-gerb-sovr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214282" y="214290"/>
            <a:ext cx="71437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556042"/>
          <p:cNvSpPr txBox="1">
            <a:spLocks noChangeArrowheads="1"/>
          </p:cNvSpPr>
          <p:nvPr/>
        </p:nvSpPr>
        <p:spPr bwMode="auto">
          <a:xfrm>
            <a:off x="7500958" y="857232"/>
            <a:ext cx="12858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/>
              <a:t>(тыс. руб.)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357157" y="1285860"/>
          <a:ext cx="8572561" cy="5150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928"/>
                <a:gridCol w="1246936"/>
                <a:gridCol w="857256"/>
                <a:gridCol w="785818"/>
                <a:gridCol w="785818"/>
                <a:gridCol w="785818"/>
                <a:gridCol w="3838987"/>
              </a:tblGrid>
              <a:tr h="785818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№</a:t>
                      </a:r>
                      <a:endParaRPr lang="ru-RU" sz="900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Налоговые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 доходы</a:t>
                      </a:r>
                      <a:endParaRPr lang="ru-RU" sz="900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Назначение по бюджету на 2022 год (в ред. от 29.12.2022)</a:t>
                      </a:r>
                      <a:endParaRPr lang="ru-RU" sz="900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Факт  2022 год</a:t>
                      </a:r>
                      <a:endParaRPr lang="ru-RU" sz="900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Откло-нение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 в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выпол-нении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(+, -)</a:t>
                      </a:r>
                      <a:endParaRPr lang="ru-RU" sz="900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% </a:t>
                      </a:r>
                    </a:p>
                    <a:p>
                      <a:pPr algn="ctr"/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выпол-нения</a:t>
                      </a:r>
                      <a:endParaRPr lang="ru-RU" sz="900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Основные причины  перевыполнения или невыполнения плановых назначений </a:t>
                      </a:r>
                      <a:endParaRPr lang="ru-RU" sz="900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642942">
                <a:tc>
                  <a:txBody>
                    <a:bodyPr/>
                    <a:lstStyle/>
                    <a:p>
                      <a:endParaRPr lang="ru-RU" sz="1100" i="1" dirty="0" smtClean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100" i="1" dirty="0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1</a:t>
                      </a:r>
                      <a:endParaRPr lang="ru-RU" sz="1100" i="1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B="3600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</a:p>
                  </a:txBody>
                  <a:tcPr marL="90000" marR="90000" marT="4680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343 637,8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380 746,3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37 108,5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110,8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i="1" kern="1200" dirty="0" smtClean="0">
                          <a:solidFill>
                            <a:schemeClr val="dk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Внеплановые поступления от предприятия-банкрота ОАО «Ржевский краностроительный завод»  и  АО «55 Арсенал», рост поступлений от  предприятий, начавших свою деятельность</a:t>
                      </a:r>
                      <a:r>
                        <a:rPr kumimoji="0" lang="ru-RU" sz="950" i="1" kern="1200" baseline="0" dirty="0" smtClean="0">
                          <a:solidFill>
                            <a:schemeClr val="dk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в середине и конце 2021 года.  Увеличение начислений при снижении недоимки по  налогу с доходов ИП и по ст.228 НК РФ, рост числа плательщиков налога с доходов, превышающих 5 млн. руб.</a:t>
                      </a:r>
                      <a:endParaRPr kumimoji="0" lang="ru-RU" sz="95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36000" anchor="b" horzOverflow="overflow"/>
                </a:tc>
              </a:tr>
              <a:tr h="368693">
                <a:tc>
                  <a:txBody>
                    <a:bodyPr/>
                    <a:lstStyle/>
                    <a:p>
                      <a:endParaRPr lang="ru-RU" sz="1100" i="1" dirty="0" smtClean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100" i="1" dirty="0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2</a:t>
                      </a:r>
                      <a:endParaRPr lang="ru-RU" sz="1100" i="1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B="3600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Доходы от уплаты акцизов на ГСМ</a:t>
                      </a:r>
                    </a:p>
                  </a:txBody>
                  <a:tcPr marL="90000" marR="90000" marT="4680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5 412,1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6 245,2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833,1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115,4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Рост спроса на дизельное топливо и автомобильный бензин</a:t>
                      </a:r>
                    </a:p>
                  </a:txBody>
                  <a:tcPr marL="90000" marR="90000" marT="46800" marB="36000" anchor="b" horzOverflow="overflow"/>
                </a:tc>
              </a:tr>
              <a:tr h="390799">
                <a:tc>
                  <a:txBody>
                    <a:bodyPr/>
                    <a:lstStyle/>
                    <a:p>
                      <a:endParaRPr lang="ru-RU" sz="1100" i="1" dirty="0" smtClean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100" i="1" dirty="0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3</a:t>
                      </a:r>
                      <a:endParaRPr lang="ru-RU" sz="1100" i="1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B="3600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Налоги на совокупный доход</a:t>
                      </a:r>
                    </a:p>
                  </a:txBody>
                  <a:tcPr marL="90000" marR="90000" marT="4680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39 660,5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41 575,7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1 915,2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104,8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Рост поступлений налогов, взимаемых с применением упрощенной системы налогообложения </a:t>
                      </a:r>
                      <a:r>
                        <a:rPr kumimoji="0" lang="ru-RU" sz="950" i="1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с ростом начислений и количества налогоплательщиков</a:t>
                      </a:r>
                      <a:endParaRPr kumimoji="0" lang="ru-RU" sz="95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36000" anchor="b" horzOverflow="overflow"/>
                </a:tc>
              </a:tr>
              <a:tr h="330989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B="3600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</a:p>
                  </a:txBody>
                  <a:tcPr marL="90000" marR="90000" marT="4680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10 084,0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11 197,7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1 113,7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111,0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Увеличение налоговой базы при росте собираемости по налогу</a:t>
                      </a:r>
                    </a:p>
                  </a:txBody>
                  <a:tcPr marL="90000" marR="90000" marT="46800" marB="36000" anchor="b" horzOverflow="overflow"/>
                </a:tc>
              </a:tr>
              <a:tr h="304808">
                <a:tc>
                  <a:txBody>
                    <a:bodyPr/>
                    <a:lstStyle/>
                    <a:p>
                      <a:endParaRPr lang="ru-RU" sz="1100" i="1" dirty="0" smtClean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100" i="1" dirty="0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5</a:t>
                      </a:r>
                      <a:endParaRPr lang="ru-RU" sz="1100" i="1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B="3600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Земельный налог</a:t>
                      </a:r>
                    </a:p>
                  </a:txBody>
                  <a:tcPr marL="90000" marR="90000" marT="4680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67 390,0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75 471,6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8 081,6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112,0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Рост подлежащей уплате суммы налога с организаций и физических лиц . Наличие разовых поступлений от  </a:t>
                      </a:r>
                      <a:r>
                        <a:rPr kumimoji="0" lang="ru-RU" sz="950" i="1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предприятия-банкрота ОАО «Ржевский краностроительный завод»</a:t>
                      </a:r>
                      <a:endParaRPr kumimoji="0" lang="ru-RU" sz="95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36000" anchor="b" horzOverflow="overflow"/>
                </a:tc>
              </a:tr>
              <a:tr h="323387">
                <a:tc>
                  <a:txBody>
                    <a:bodyPr/>
                    <a:lstStyle/>
                    <a:p>
                      <a:endParaRPr lang="ru-RU" sz="1100" i="1" dirty="0" smtClean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100" i="1" dirty="0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6</a:t>
                      </a:r>
                      <a:endParaRPr lang="ru-RU" sz="1100" i="1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B="3600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Государственная пошлина</a:t>
                      </a:r>
                    </a:p>
                  </a:txBody>
                  <a:tcPr marL="90000" marR="90000" marT="4680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6 501,0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8 150,5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1 649,5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125,4</a:t>
                      </a:r>
                    </a:p>
                  </a:txBody>
                  <a:tcPr marL="0" marR="36000" marT="0" marB="3600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Рост поступлений  госпошлины, уплачиваемой при обращении в суды общей юрисдикции</a:t>
                      </a:r>
                    </a:p>
                  </a:txBody>
                  <a:tcPr marL="90000" marR="90000" marT="46800" marB="36000" anchor="b" horzOverflow="overflow"/>
                </a:tc>
              </a:tr>
              <a:tr h="365974">
                <a:tc>
                  <a:txBody>
                    <a:bodyPr/>
                    <a:lstStyle/>
                    <a:p>
                      <a:r>
                        <a:rPr lang="ru-RU" sz="1100" i="1" dirty="0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7</a:t>
                      </a:r>
                      <a:endParaRPr lang="ru-RU" sz="1100" i="1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B="3600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Задолженность и перерасчеты по отмененным налогам</a:t>
                      </a:r>
                    </a:p>
                  </a:txBody>
                  <a:tcPr marL="90000" marR="90000" marT="46800" marB="36000"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13,0</a:t>
                      </a:r>
                    </a:p>
                  </a:txBody>
                  <a:tcPr marL="0" marR="36000" marT="0" marB="36000"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-1,4</a:t>
                      </a:r>
                    </a:p>
                  </a:txBody>
                  <a:tcPr marL="0" marR="36000" marT="0" marB="36000"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-14,4</a:t>
                      </a:r>
                    </a:p>
                  </a:txBody>
                  <a:tcPr marL="0" marR="36000" marT="0" marB="36000"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-10,8</a:t>
                      </a:r>
                    </a:p>
                  </a:txBody>
                  <a:tcPr marL="0" marR="36000" marT="0" marB="36000"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Times New Roman" pitchFamily="18" charset="0"/>
                        </a:rPr>
                        <a:t>Отсутствие недоимки по отмененным налогам</a:t>
                      </a:r>
                      <a:endParaRPr kumimoji="0" lang="ru-RU" sz="95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36000"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65974">
                <a:tc>
                  <a:txBody>
                    <a:bodyPr/>
                    <a:lstStyle/>
                    <a:p>
                      <a:endParaRPr lang="ru-RU" sz="1100" i="1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Итого налоговые доходы</a:t>
                      </a:r>
                    </a:p>
                  </a:txBody>
                  <a:tcPr marL="0" marR="0" marT="0" marB="0" anchor="ctr" anchorCtr="1" horzOverflow="overflow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472 698,4</a:t>
                      </a:r>
                    </a:p>
                  </a:txBody>
                  <a:tcPr marL="0" marR="36000" marT="0" marB="0" anchor="ctr" horzOverflow="overflow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523 385,6</a:t>
                      </a:r>
                    </a:p>
                  </a:txBody>
                  <a:tcPr marL="0" marR="36000" marT="0" marB="0" anchor="ctr" horzOverflow="overflow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50 687,2</a:t>
                      </a:r>
                    </a:p>
                  </a:txBody>
                  <a:tcPr marL="0" marR="36000" marT="0" marB="0" anchor="ctr" horzOverflow="overflow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110,7</a:t>
                      </a:r>
                    </a:p>
                  </a:txBody>
                  <a:tcPr marL="0" marR="36000" marT="0" marB="0" anchor="ctr" horzOverflow="overflow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i="1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1643042" y="214290"/>
            <a:ext cx="5929354" cy="714380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cap="all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Налоговые Доходы бюджета города Ржева 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cap="all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в 2020-2024 годах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56042"/>
          <p:cNvSpPr txBox="1">
            <a:spLocks noChangeArrowheads="1"/>
          </p:cNvSpPr>
          <p:nvPr/>
        </p:nvSpPr>
        <p:spPr bwMode="auto">
          <a:xfrm>
            <a:off x="7715272" y="428604"/>
            <a:ext cx="12858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/>
              <a:t>(тыс. руб.)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42844" y="770503"/>
          <a:ext cx="8858312" cy="59582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672"/>
                <a:gridCol w="1696154"/>
                <a:gridCol w="857256"/>
                <a:gridCol w="571504"/>
                <a:gridCol w="642942"/>
                <a:gridCol w="500066"/>
                <a:gridCol w="4357718"/>
              </a:tblGrid>
              <a:tr h="691225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№</a:t>
                      </a:r>
                      <a:endParaRPr lang="ru-RU" sz="900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Неналоговые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 доходы</a:t>
                      </a:r>
                      <a:endParaRPr lang="ru-RU" sz="900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Назначение по бюджету на 2022 год (в ред. от 29.12.2022)</a:t>
                      </a:r>
                      <a:endParaRPr lang="ru-RU" sz="900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Факт  2022 год</a:t>
                      </a:r>
                      <a:endParaRPr lang="ru-RU" sz="900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Откло-нение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 в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выпол-нении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(+, -)</a:t>
                      </a:r>
                      <a:endParaRPr lang="ru-RU" sz="900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% </a:t>
                      </a:r>
                    </a:p>
                    <a:p>
                      <a:pPr algn="ctr"/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вы-пол-нения</a:t>
                      </a:r>
                      <a:endParaRPr lang="ru-RU" sz="900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Основные причины  перевыполнения или невыполнения плановых назначений </a:t>
                      </a:r>
                      <a:endParaRPr lang="ru-RU" sz="900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94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6000" marR="36000" marT="3600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Доходы в виде арендной платы за землю</a:t>
                      </a:r>
                    </a:p>
                  </a:txBody>
                  <a:tcPr marL="36000" marR="36000" marT="1800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21 353,0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24 315,0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2 962,0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113,9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Перевыполнение плана погашения задолженности прошлых лет за аренду земли до разграничения </a:t>
                      </a:r>
                    </a:p>
                  </a:txBody>
                  <a:tcPr marL="90000" marR="90000" marT="18000" marB="0" anchor="b" horzOverflow="overflow"/>
                </a:tc>
              </a:tr>
              <a:tr h="2883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6000" marR="36000" marT="3600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Доходы от сдачи в аренду имущества</a:t>
                      </a:r>
                    </a:p>
                  </a:txBody>
                  <a:tcPr marL="36000" marR="36000" marT="1800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24 505,0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22 832,5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-1 672,5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93,2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Образование текущей задолженности по доходам от сдачи в аренду недвижимого имущества с увеличением начислений с ростом средней ставки арендной платы</a:t>
                      </a:r>
                    </a:p>
                  </a:txBody>
                  <a:tcPr marL="90000" marR="90000" marT="18000" marB="0" anchor="b" horzOverflow="overflow"/>
                </a:tc>
              </a:tr>
              <a:tr h="432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6000" marR="36000" marT="3600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Доходы от перечисления части прибыли муниципальных унитарных предприятий</a:t>
                      </a:r>
                    </a:p>
                  </a:txBody>
                  <a:tcPr marL="36000" marR="36000" marT="1800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239,0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914,6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675,6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382,7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Превышение фактической прибыли над плановой по МУП «Гостиница Ржев» и МУП «Ритуал»</a:t>
                      </a:r>
                    </a:p>
                  </a:txBody>
                  <a:tcPr marL="90000" marR="90000" marT="46800" marB="0" anchor="b" horzOverflow="overflow"/>
                </a:tc>
              </a:tr>
              <a:tr h="2764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6000" marR="36000" marT="3600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Прочие доходы от использования имущества</a:t>
                      </a:r>
                    </a:p>
                  </a:txBody>
                  <a:tcPr marL="3600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3 405,0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3  840,2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435,2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112,8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Активизация работы по начислению и сбору платы за </a:t>
                      </a:r>
                      <a:r>
                        <a:rPr kumimoji="0" lang="ru-RU" sz="9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найм</a:t>
                      </a:r>
                      <a:r>
                        <a:rPr kumimoji="0" lang="ru-RU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муниципального жилья с заключением контракта на оказание услуг с ООО «ЕРКЦ»</a:t>
                      </a:r>
                    </a:p>
                  </a:txBody>
                  <a:tcPr marL="90000" marR="90000" marT="46800" marB="0" anchor="b" horzOverflow="overflow"/>
                </a:tc>
              </a:tr>
              <a:tr h="8476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6000" marR="36000" marT="3600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Плата за предоставление права на размещение и эксплуатацию нестационарного торгового объекта, установку и эксплуатацию рекламных конструкций</a:t>
                      </a:r>
                    </a:p>
                  </a:txBody>
                  <a:tcPr marL="36000" marR="36000" marT="1800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1 447,0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1 081,9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-365,1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74,8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Отсутствие поступлений платы за установку рекламных конструкций при отставании в поступлении платы за размещение нестационарных торговых объектов с расторжением договоров</a:t>
                      </a:r>
                    </a:p>
                  </a:txBody>
                  <a:tcPr marL="90000" marR="90000" marT="46800" marB="0" anchor="b" horzOverflow="overflow"/>
                </a:tc>
              </a:tr>
              <a:tr h="432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36000" marR="36000" marT="3600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Плата за негативное воздействие на окружающую среду</a:t>
                      </a:r>
                    </a:p>
                  </a:txBody>
                  <a:tcPr marL="36000" marR="36000" marT="1800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130,5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37,1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-93,4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28,4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Снижение  поступлений платы за выбросы (сбросы) загрязняющих веществ в атмосферный воздух и водные объекты, а также платы за размещение отходов производства</a:t>
                      </a:r>
                    </a:p>
                  </a:txBody>
                  <a:tcPr marL="90000" marR="90000" marT="46800" marB="0" anchor="b" horzOverflow="overflow"/>
                </a:tc>
              </a:tr>
              <a:tr h="5283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36000" marR="36000" marT="3600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Доходы от оказания платных услуг казенных учреждений и компенсаций затрат бюджета городского округа</a:t>
                      </a:r>
                    </a:p>
                  </a:txBody>
                  <a:tcPr marL="3600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2 350,0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2 559,7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209,7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108,9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Организация платного посещения музея  МУ г. Ржева «Центр патриотического воспитания» с августа 2022 года. Наличие внеплановых поступлений в счет  компенсации затрат бюджета  за оценку имущества, проводимую при продаже и сдаче имущества в аренду</a:t>
                      </a:r>
                    </a:p>
                  </a:txBody>
                  <a:tcPr marL="90000" marR="90000" marT="18000" marB="0" anchor="b" horzOverflow="overflow"/>
                </a:tc>
              </a:tr>
              <a:tr h="432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36000" marR="36000" marT="3600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Доходы от продажи земли и увеличения площади земельных участков</a:t>
                      </a:r>
                    </a:p>
                  </a:txBody>
                  <a:tcPr marL="36000" marR="36000" marT="1800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1 856,0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5 233,0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3 377,0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282,0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Превышение количества и площади проданных земельных участков при наличии внеплановых поступлений платы за увеличение площади земельных участков в связи с заявительным характером продажи</a:t>
                      </a:r>
                    </a:p>
                  </a:txBody>
                  <a:tcPr marL="90000" marR="90000" marT="36000" marB="0" anchor="b" horzOverflow="overflow"/>
                </a:tc>
              </a:tr>
              <a:tr h="5711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36000" marR="36000" marT="3600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Доходы от приватизации и  реализации имущества, находящегося в собственности городского округа</a:t>
                      </a:r>
                    </a:p>
                  </a:txBody>
                  <a:tcPr marL="3600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5 926,0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11 971,6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6 045,6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202,0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i="1" kern="1200" baseline="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Times New Roman" pitchFamily="18" charset="0"/>
                        </a:rPr>
                        <a:t>Внеплановые доходы от приватизации объектов на условиях преимущественного права выкупа субъектами малого и среднего предпринимательства с заявительным характером продажи, опережающая оплата платежей по договорам купли-продажи в рассрочку, заключенным в предыдущие годы</a:t>
                      </a:r>
                      <a:endParaRPr kumimoji="0" lang="ru-RU" sz="9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L="90000" marR="90000" marT="18000" marB="0" anchor="b" horzOverflow="overflow"/>
                </a:tc>
              </a:tr>
              <a:tr h="1721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36000" marR="36000" marT="3600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Штрафы, санкции, возмещение ущерба</a:t>
                      </a:r>
                    </a:p>
                  </a:txBody>
                  <a:tcPr marL="36000" marR="36000" marT="3600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1 973,9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1 520,3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-453,6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77,0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i="1" kern="1200" baseline="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Times New Roman" pitchFamily="18" charset="0"/>
                        </a:rPr>
                        <a:t>Непоступление</a:t>
                      </a:r>
                      <a:r>
                        <a:rPr kumimoji="0" lang="ru-RU" sz="900" i="1" kern="1200" baseline="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900" i="1" kern="1200" baseline="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Times New Roman" pitchFamily="18" charset="0"/>
                        </a:rPr>
                        <a:t>шрафов</a:t>
                      </a:r>
                      <a:r>
                        <a:rPr kumimoji="0" lang="ru-RU" sz="900" i="1" kern="1200" baseline="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Times New Roman" pitchFamily="18" charset="0"/>
                        </a:rPr>
                        <a:t> за несоблюдение муниципальных правовых актов, а также  неустойки по муниципальным контрактам</a:t>
                      </a:r>
                      <a:endParaRPr kumimoji="0" lang="ru-RU" sz="9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L="90000" marR="90000" marT="18000" marB="0" anchor="b" horzOverflow="overflow"/>
                </a:tc>
              </a:tr>
              <a:tr h="2883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36000" marR="36000" marT="3600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Прочие неналоговые доходы</a:t>
                      </a:r>
                    </a:p>
                  </a:txBody>
                  <a:tcPr marL="36000" marR="36000" marT="1800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400,4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201,1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-199,3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50,2</a:t>
                      </a:r>
                    </a:p>
                  </a:txBody>
                  <a:tcPr marL="0" marR="3600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Возврат населению остатков средств на реализацию ППМИ 2021 года с исполнением контрактов на меньшие суммы</a:t>
                      </a:r>
                    </a:p>
                  </a:txBody>
                  <a:tcPr marL="90000" marR="90000" marT="18000" marB="0" anchor="b" horzOverflow="overflow"/>
                </a:tc>
              </a:tr>
              <a:tr h="3415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L="90000" marR="90000" marT="36000" marB="36000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Итого неналоговые доходы</a:t>
                      </a:r>
                    </a:p>
                  </a:txBody>
                  <a:tcPr marL="36000" marR="36000" marT="36000" marB="0" anchor="ctr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63 585,8</a:t>
                      </a:r>
                    </a:p>
                  </a:txBody>
                  <a:tcPr marL="0" marR="36000" marT="0" marB="0" anchor="ctr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74 507,0</a:t>
                      </a:r>
                    </a:p>
                  </a:txBody>
                  <a:tcPr marL="0" marR="36000" marT="0" marB="0" anchor="ctr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10 921,2</a:t>
                      </a:r>
                    </a:p>
                  </a:txBody>
                  <a:tcPr marL="0" marR="36000" marT="0" marB="0" anchor="ctr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117,2</a:t>
                      </a:r>
                    </a:p>
                  </a:txBody>
                  <a:tcPr marL="0" marR="36000" marT="0" marB="0" anchor="ctr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i="1" dirty="0">
                        <a:solidFill>
                          <a:srgbClr val="FF0000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1643042" y="142852"/>
            <a:ext cx="6000792" cy="500066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cap="all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неналоговые Доходы бюджета города Ржева 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cap="all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в 2020-2022 годах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</a:endParaRPr>
          </a:p>
        </p:txBody>
      </p:sp>
      <p:pic>
        <p:nvPicPr>
          <p:cNvPr id="3" name="Picture 10" descr="rzhev-gerb-sovr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214282" y="214290"/>
            <a:ext cx="64294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56042"/>
          <p:cNvSpPr txBox="1">
            <a:spLocks noChangeArrowheads="1"/>
          </p:cNvSpPr>
          <p:nvPr/>
        </p:nvSpPr>
        <p:spPr bwMode="auto">
          <a:xfrm>
            <a:off x="7596336" y="1412776"/>
            <a:ext cx="12144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/>
              <a:t>(тыс. руб.)</a:t>
            </a:r>
          </a:p>
        </p:txBody>
      </p:sp>
      <p:graphicFrame>
        <p:nvGraphicFramePr>
          <p:cNvPr id="6" name="Group 1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567255"/>
              </p:ext>
            </p:extLst>
          </p:nvPr>
        </p:nvGraphicFramePr>
        <p:xfrm>
          <a:off x="395536" y="1844824"/>
          <a:ext cx="8352927" cy="4316491"/>
        </p:xfrm>
        <a:graphic>
          <a:graphicData uri="http://schemas.openxmlformats.org/drawingml/2006/table">
            <a:tbl>
              <a:tblPr/>
              <a:tblGrid>
                <a:gridCol w="458866"/>
                <a:gridCol w="4525947"/>
                <a:gridCol w="875710"/>
                <a:gridCol w="875710"/>
                <a:gridCol w="875710"/>
                <a:gridCol w="740984"/>
              </a:tblGrid>
              <a:tr h="85835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Назначение по бюджету на 2022 год (в ред. от 29.12.2022)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Факт  </a:t>
                      </a:r>
                    </a:p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Отклонение в </a:t>
                      </a:r>
                      <a:r>
                        <a:rPr lang="ru-RU" sz="900" b="1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выпол-нении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(+, -)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% </a:t>
                      </a:r>
                    </a:p>
                    <a:p>
                      <a:pPr algn="ctr"/>
                      <a:r>
                        <a:rPr lang="ru-RU" sz="900" b="1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cs typeface="Times New Roman" pitchFamily="18" charset="0"/>
                        </a:rPr>
                        <a:t>выпол-нения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12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0000" marR="90000" marT="36000" marB="3600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Межбюджетные трансферты (МБТ)</a:t>
                      </a:r>
                      <a:r>
                        <a:rPr kumimoji="0" lang="ru-RU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— безвозмездные поступления от других бюджетов бюджетной системы Российской Федерации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834 479,6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824 446,9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-10 032,7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98,8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1.1</a:t>
                      </a:r>
                    </a:p>
                  </a:txBody>
                  <a:tcPr marL="90000" marR="90000" marT="36000" marB="3600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28 584,1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28 584,1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1.2</a:t>
                      </a:r>
                    </a:p>
                  </a:txBody>
                  <a:tcPr marL="90000" marR="90000" marT="36000" marB="3600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213 536,2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207 327,6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-6 208,6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97,1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1.3</a:t>
                      </a:r>
                    </a:p>
                  </a:txBody>
                  <a:tcPr marL="90000" marR="90000" marT="36000" marB="3600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483 652,0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479 949,2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-3 702,8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99,2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1.4</a:t>
                      </a:r>
                    </a:p>
                  </a:txBody>
                  <a:tcPr marL="90000" marR="90000" marT="36000" marB="3600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108 707,3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108 586,0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-121,3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99,9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7619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0000" marR="90000" marT="36000" marB="3600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Безвозмездные поступления получателям средств бюджетов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1 600,0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1 728,5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128,5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108,0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2.1</a:t>
                      </a:r>
                    </a:p>
                  </a:txBody>
                  <a:tcPr marL="90000" marR="90000" marT="36000" marB="3600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Денежные пожертвования от негосударственных организаций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1 000,0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1 338,5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338,5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133,9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1149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2.2</a:t>
                      </a:r>
                    </a:p>
                  </a:txBody>
                  <a:tcPr marL="90000" marR="90000" marT="36000" marB="3600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Денежные пожертвования от физических лиц и прочие безвозмездные поступления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600,0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390,0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-210,0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65,0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419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0000" marR="90000" marT="36000" marB="3600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Доходы от возврата бюджетными учреждениями остатков субсидий прошлых лет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802,3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802,3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х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694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0000" marR="90000" marT="36000" marB="3600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E1700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Возврат остатков субсидий, субвенций и иных МБТ, имеющих целевое назначение, прошлых лет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-1 282,0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-1 282,0</a:t>
                      </a: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х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L="90000" marR="90000" marT="36000" marB="3600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743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Итого безвозмездные поступления</a:t>
                      </a:r>
                    </a:p>
                  </a:txBody>
                  <a:tcPr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836 079,6</a:t>
                      </a:r>
                    </a:p>
                  </a:txBody>
                  <a:tcPr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825 695,7</a:t>
                      </a:r>
                    </a:p>
                  </a:txBody>
                  <a:tcPr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-10 383,9</a:t>
                      </a:r>
                    </a:p>
                  </a:txBody>
                  <a:tcPr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98,8</a:t>
                      </a:r>
                    </a:p>
                  </a:txBody>
                  <a:tcPr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Picture 10" descr="rzhev-gerb-sovr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214282" y="214290"/>
            <a:ext cx="71438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214414" y="214290"/>
            <a:ext cx="7462042" cy="714380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cap="all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Безвозмездные поступления в бюджет города Ржева 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cap="all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в 2020-2022 годах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rzhev-gerb-sovr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214282" y="214290"/>
            <a:ext cx="71437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556042"/>
          <p:cNvSpPr txBox="1">
            <a:spLocks noChangeArrowheads="1"/>
          </p:cNvSpPr>
          <p:nvPr/>
        </p:nvSpPr>
        <p:spPr bwMode="auto">
          <a:xfrm>
            <a:off x="7286644" y="1000108"/>
            <a:ext cx="15716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(тыс. руб.)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714480" y="357166"/>
            <a:ext cx="6529928" cy="571528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cap="all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Структура доходов бюджета города Ржева 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cap="all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за 2022 год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285720" y="1397000"/>
          <a:ext cx="8572560" cy="4889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8730332"/>
              </p:ext>
            </p:extLst>
          </p:nvPr>
        </p:nvGraphicFramePr>
        <p:xfrm>
          <a:off x="285720" y="1142984"/>
          <a:ext cx="8715404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10" descr="rzhev-gerb-sovr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467544" y="205171"/>
            <a:ext cx="71437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556042"/>
          <p:cNvSpPr txBox="1">
            <a:spLocks noChangeArrowheads="1"/>
          </p:cNvSpPr>
          <p:nvPr/>
        </p:nvSpPr>
        <p:spPr bwMode="auto">
          <a:xfrm>
            <a:off x="7715272" y="785794"/>
            <a:ext cx="12858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(тыс. руб.)</a:t>
            </a:r>
          </a:p>
        </p:txBody>
      </p:sp>
      <p:sp>
        <p:nvSpPr>
          <p:cNvPr id="10" name="TextBox 18"/>
          <p:cNvSpPr txBox="1">
            <a:spLocks noChangeArrowheads="1"/>
          </p:cNvSpPr>
          <p:nvPr/>
        </p:nvSpPr>
        <p:spPr bwMode="auto">
          <a:xfrm>
            <a:off x="285720" y="5643578"/>
            <a:ext cx="8572560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defTabSz="914400"/>
            <a:r>
              <a:rPr lang="ru-RU" sz="1050" b="1" dirty="0">
                <a:latin typeface="+mj-lt"/>
              </a:rPr>
              <a:t>Основу поступлений</a:t>
            </a:r>
            <a:r>
              <a:rPr lang="ru-RU" sz="1050" b="1" dirty="0">
                <a:solidFill>
                  <a:srgbClr val="CC0000"/>
                </a:solidFill>
                <a:latin typeface="+mj-lt"/>
              </a:rPr>
              <a:t> </a:t>
            </a:r>
            <a:r>
              <a:rPr lang="ru-RU" sz="1050" b="1" dirty="0">
                <a:solidFill>
                  <a:srgbClr val="000000"/>
                </a:solidFill>
                <a:latin typeface="+mj-lt"/>
              </a:rPr>
              <a:t>налоговых и неналоговых доходов</a:t>
            </a:r>
            <a:r>
              <a:rPr lang="ru-RU" sz="1050" b="1" dirty="0">
                <a:solidFill>
                  <a:srgbClr val="CC0000"/>
                </a:solidFill>
                <a:latin typeface="+mj-lt"/>
              </a:rPr>
              <a:t> </a:t>
            </a:r>
            <a:r>
              <a:rPr lang="ru-RU" sz="1050" b="1" dirty="0" smtClean="0">
                <a:solidFill>
                  <a:srgbClr val="CC0000"/>
                </a:solidFill>
                <a:latin typeface="+mj-lt"/>
              </a:rPr>
              <a:t>91,29% (545 642,4 тыс</a:t>
            </a:r>
            <a:r>
              <a:rPr lang="ru-RU" sz="1050" b="1" dirty="0">
                <a:solidFill>
                  <a:srgbClr val="CC0000"/>
                </a:solidFill>
                <a:latin typeface="+mj-lt"/>
              </a:rPr>
              <a:t>. руб.)</a:t>
            </a:r>
            <a:r>
              <a:rPr lang="ru-RU" sz="1050" b="1" dirty="0">
                <a:latin typeface="+mj-lt"/>
              </a:rPr>
              <a:t> </a:t>
            </a:r>
            <a:r>
              <a:rPr lang="ru-RU" sz="1050" b="1" dirty="0" smtClean="0">
                <a:latin typeface="+mj-lt"/>
              </a:rPr>
              <a:t>составили:</a:t>
            </a:r>
            <a:endParaRPr lang="ru-RU" sz="1050" b="1" dirty="0">
              <a:latin typeface="+mj-lt"/>
            </a:endParaRPr>
          </a:p>
          <a:p>
            <a:pPr algn="ctr" defTabSz="914400"/>
            <a:r>
              <a:rPr lang="ru-RU" sz="1050" dirty="0">
                <a:latin typeface="+mj-lt"/>
              </a:rPr>
              <a:t>налог на доходы физических лиц </a:t>
            </a:r>
            <a:r>
              <a:rPr lang="ru-RU" sz="1050" dirty="0" smtClean="0">
                <a:latin typeface="+mj-lt"/>
              </a:rPr>
              <a:t>(63,70%), налоги с применением упрощенной системы налогообложения (5,07%), </a:t>
            </a:r>
          </a:p>
          <a:p>
            <a:pPr algn="ctr"/>
            <a:r>
              <a:rPr lang="ru-RU" sz="1050" dirty="0" smtClean="0"/>
              <a:t>земельный налог (12,63%), </a:t>
            </a:r>
            <a:r>
              <a:rPr lang="ru-RU" sz="1050" dirty="0" smtClean="0">
                <a:latin typeface="+mj-lt"/>
              </a:rPr>
              <a:t>доходы </a:t>
            </a:r>
            <a:r>
              <a:rPr lang="ru-RU" sz="1050" dirty="0">
                <a:latin typeface="+mj-lt"/>
              </a:rPr>
              <a:t>от сдачи в </a:t>
            </a:r>
            <a:r>
              <a:rPr lang="ru-RU" sz="1050" dirty="0" smtClean="0">
                <a:latin typeface="+mj-lt"/>
              </a:rPr>
              <a:t>аренду </a:t>
            </a:r>
            <a:r>
              <a:rPr lang="ru-RU" sz="1050" dirty="0" smtClean="0"/>
              <a:t>земли (4,07%) и </a:t>
            </a:r>
            <a:r>
              <a:rPr lang="ru-RU" sz="1050" dirty="0" smtClean="0">
                <a:latin typeface="+mj-lt"/>
              </a:rPr>
              <a:t>имущества (3,82%), доходы от приватизации и реализации имущества, находящегося в муниципальной собственности (2,00%)</a:t>
            </a:r>
            <a:endParaRPr lang="ru-RU" sz="1050" dirty="0">
              <a:latin typeface="+mj-lt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00166" y="214290"/>
            <a:ext cx="6960266" cy="571528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cap="all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структура налоговых и неналоговых доходов бюджета города Ржева 3а 2022 год</a:t>
            </a:r>
            <a:endParaRPr kumimoji="0" lang="ru-RU" sz="1800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/>
          <p:cNvGraphicFramePr/>
          <p:nvPr/>
        </p:nvGraphicFramePr>
        <p:xfrm>
          <a:off x="214282" y="1071546"/>
          <a:ext cx="871543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oup 114"/>
          <p:cNvGraphicFramePr>
            <a:graphicFrameLocks noGrp="1"/>
          </p:cNvGraphicFramePr>
          <p:nvPr/>
        </p:nvGraphicFramePr>
        <p:xfrm>
          <a:off x="214282" y="5072074"/>
          <a:ext cx="4357717" cy="1286446"/>
        </p:xfrm>
        <a:graphic>
          <a:graphicData uri="http://schemas.openxmlformats.org/drawingml/2006/table">
            <a:tbl>
              <a:tblPr/>
              <a:tblGrid>
                <a:gridCol w="1068356"/>
                <a:gridCol w="1066396"/>
                <a:gridCol w="1066396"/>
                <a:gridCol w="1156569"/>
              </a:tblGrid>
              <a:tr h="285752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НАЛОГОВЫЕ И НЕНАЛОГОВЫЕ ДОХОДЫ (тыс.</a:t>
                      </a:r>
                      <a:r>
                        <a:rPr kumimoji="0" lang="en-US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 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руб.)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195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2019 год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факт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2020 год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факт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2021 год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факт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2022 год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факт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3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498 929,0</a:t>
                      </a:r>
                    </a:p>
                  </a:txBody>
                  <a:tcPr marL="0" marR="0" marT="0" marB="36000" anchor="b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560 178,5</a:t>
                      </a:r>
                    </a:p>
                  </a:txBody>
                  <a:tcPr marL="0" marR="0" marT="0" marB="36000" anchor="b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578 835,7</a:t>
                      </a:r>
                    </a:p>
                  </a:txBody>
                  <a:tcPr marL="0" marR="0" marT="0" marB="36000" anchor="b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597 892,6</a:t>
                      </a:r>
                    </a:p>
                  </a:txBody>
                  <a:tcPr marL="0" marR="0" marT="0" marB="36000" anchor="b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3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+32 271,9</a:t>
                      </a:r>
                    </a:p>
                  </a:txBody>
                  <a:tcPr marL="0" marR="0" marT="0" marB="36000" anchor="b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+61 249,5</a:t>
                      </a:r>
                    </a:p>
                  </a:txBody>
                  <a:tcPr marL="0" marR="0" marT="0" marB="36000" anchor="b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+18 657,2</a:t>
                      </a:r>
                    </a:p>
                  </a:txBody>
                  <a:tcPr marL="0" marR="0" marT="0" marB="36000" anchor="b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+19 056,9</a:t>
                      </a:r>
                    </a:p>
                  </a:txBody>
                  <a:tcPr marL="0" marR="0" marT="0" marB="36000" anchor="b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1571604" y="214290"/>
            <a:ext cx="6072230" cy="571528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cap="all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динамика налоговых и неналоговых доходов бюджета города Ржева за 2019-2022 годы</a:t>
            </a:r>
            <a:endParaRPr kumimoji="0" lang="ru-RU" sz="1800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</a:endParaRPr>
          </a:p>
        </p:txBody>
      </p:sp>
      <p:pic>
        <p:nvPicPr>
          <p:cNvPr id="3" name="Picture 10" descr="rzhev-gerb-sovr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214282" y="214290"/>
            <a:ext cx="71437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rzhev-gerb-sovr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467544" y="285728"/>
            <a:ext cx="71437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Диаграмма 5"/>
          <p:cNvGraphicFramePr/>
          <p:nvPr/>
        </p:nvGraphicFramePr>
        <p:xfrm>
          <a:off x="214282" y="1500174"/>
          <a:ext cx="8786874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556042"/>
          <p:cNvSpPr txBox="1">
            <a:spLocks noChangeArrowheads="1"/>
          </p:cNvSpPr>
          <p:nvPr/>
        </p:nvSpPr>
        <p:spPr bwMode="auto">
          <a:xfrm>
            <a:off x="7517676" y="1152490"/>
            <a:ext cx="12858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(тыс. руб.)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85852" y="404664"/>
            <a:ext cx="7500990" cy="738320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cap="all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динамика безвозмездных поступлений из федерального и областного бюджетов за 2019-2022 годы</a:t>
            </a:r>
            <a:endParaRPr kumimoji="0" lang="ru-RU" sz="1600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>
            <a:spLocks noGrp="1"/>
          </p:cNvSpPr>
          <p:nvPr/>
        </p:nvSpPr>
        <p:spPr>
          <a:xfrm>
            <a:off x="6588125" y="63817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defTabSz="914400" eaLnBrk="0" hangingPunct="0">
              <a:defRPr/>
            </a:pPr>
            <a:fld id="{B85E6154-6C4F-497D-A83C-91689CB14648}" type="slidenum">
              <a:rPr lang="ru-RU" sz="1200">
                <a:solidFill>
                  <a:schemeClr val="tx1">
                    <a:tint val="75000"/>
                  </a:schemeClr>
                </a:solidFill>
                <a:cs typeface="+mn-cs"/>
              </a:rPr>
              <a:pPr algn="r" defTabSz="914400" eaLnBrk="0" hangingPunct="0">
                <a:defRPr/>
              </a:pPr>
              <a:t>29</a:t>
            </a:fld>
            <a:endParaRPr lang="ru-RU" sz="1200" dirty="0">
              <a:solidFill>
                <a:schemeClr val="tx1">
                  <a:tint val="75000"/>
                </a:schemeClr>
              </a:solidFill>
              <a:cs typeface="+mn-cs"/>
            </a:endParaRPr>
          </a:p>
        </p:txBody>
      </p:sp>
      <p:pic>
        <p:nvPicPr>
          <p:cNvPr id="2226182" name="Picture 25" descr="rzhev-gerb-sovr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214282" y="214290"/>
            <a:ext cx="642942" cy="81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000100" y="142852"/>
            <a:ext cx="7786742" cy="642942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cap="all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субсидии из федерального и областного бюджетов 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cap="all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в 2022 году</a:t>
            </a:r>
            <a:endParaRPr kumimoji="0" lang="ru-RU" sz="1600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</a:endParaRPr>
          </a:p>
        </p:txBody>
      </p:sp>
      <p:graphicFrame>
        <p:nvGraphicFramePr>
          <p:cNvPr id="18" name="Схема 17"/>
          <p:cNvGraphicFramePr/>
          <p:nvPr/>
        </p:nvGraphicFramePr>
        <p:xfrm>
          <a:off x="4429124" y="785794"/>
          <a:ext cx="1571636" cy="1928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Схема 8"/>
          <p:cNvGraphicFramePr/>
          <p:nvPr/>
        </p:nvGraphicFramePr>
        <p:xfrm>
          <a:off x="6072198" y="857232"/>
          <a:ext cx="1357322" cy="1857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7358082" y="857232"/>
          <a:ext cx="1571604" cy="1857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1" name="Схема 10"/>
          <p:cNvGraphicFramePr/>
          <p:nvPr/>
        </p:nvGraphicFramePr>
        <p:xfrm>
          <a:off x="142844" y="2571744"/>
          <a:ext cx="9001156" cy="4143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3" name="Схема 12"/>
          <p:cNvGraphicFramePr/>
          <p:nvPr/>
        </p:nvGraphicFramePr>
        <p:xfrm>
          <a:off x="3071802" y="857232"/>
          <a:ext cx="1285884" cy="2000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4" name="Схема 13"/>
          <p:cNvGraphicFramePr/>
          <p:nvPr/>
        </p:nvGraphicFramePr>
        <p:xfrm>
          <a:off x="214282" y="857232"/>
          <a:ext cx="1428760" cy="178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15" name="Схема 14"/>
          <p:cNvGraphicFramePr/>
          <p:nvPr/>
        </p:nvGraphicFramePr>
        <p:xfrm>
          <a:off x="1571604" y="928670"/>
          <a:ext cx="1571636" cy="1857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</p:spTree>
  </p:cSld>
  <p:clrMapOvr>
    <a:masterClrMapping/>
  </p:clrMapOvr>
  <p:transition advClick="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29"/>
          <p:cNvSpPr>
            <a:spLocks noChangeArrowheads="1"/>
          </p:cNvSpPr>
          <p:nvPr/>
        </p:nvSpPr>
        <p:spPr bwMode="auto">
          <a:xfrm>
            <a:off x="357158" y="714356"/>
            <a:ext cx="8286808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Book Antiqua" pitchFamily="18" charset="0"/>
                <a:cs typeface="Times New Roman" pitchFamily="18" charset="0"/>
              </a:rPr>
              <a:t>       </a:t>
            </a:r>
            <a:r>
              <a:rPr lang="ru-RU" sz="1200" b="1" dirty="0">
                <a:latin typeface="Book Antiqua" pitchFamily="18" charset="0"/>
                <a:cs typeface="Times New Roman" pitchFamily="18" charset="0"/>
              </a:rPr>
              <a:t>Бюджетный кодекс Российской Федерации </a:t>
            </a:r>
            <a:r>
              <a:rPr lang="ru-RU" sz="1200" b="1" dirty="0" smtClean="0">
                <a:latin typeface="Book Antiqua" pitchFamily="18" charset="0"/>
                <a:cs typeface="Times New Roman" pitchFamily="18" charset="0"/>
              </a:rPr>
              <a:t>Глава 5</a:t>
            </a:r>
            <a:r>
              <a:rPr lang="ru-RU" sz="1200" dirty="0" smtClean="0">
                <a:latin typeface="Book Antiqua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1200" b="1" u="sng" dirty="0" smtClean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Принципы бюджетной системы </a:t>
            </a:r>
            <a:r>
              <a:rPr lang="ru-RU" sz="1200" b="1" u="sng" dirty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Российской </a:t>
            </a:r>
            <a:r>
              <a:rPr lang="ru-RU" sz="1200" b="1" u="sng" dirty="0" smtClean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Федерации</a:t>
            </a:r>
            <a:r>
              <a:rPr lang="ru-RU" sz="1200" b="1" dirty="0" smtClean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ru-RU" sz="1200" b="1" dirty="0" smtClean="0">
              <a:solidFill>
                <a:srgbClr val="FF0000"/>
              </a:solidFill>
              <a:latin typeface="Book Antiqua" pitchFamily="18" charset="0"/>
              <a:cs typeface="Times New Roman" pitchFamily="18" charset="0"/>
            </a:endParaRPr>
          </a:p>
          <a:p>
            <a:pPr algn="just"/>
            <a:endParaRPr lang="ru-RU" sz="1200" b="1" dirty="0">
              <a:solidFill>
                <a:srgbClr val="FF0000"/>
              </a:solidFill>
              <a:latin typeface="Book Antiqua" pitchFamily="18" charset="0"/>
              <a:cs typeface="Times New Roman" pitchFamily="18" charset="0"/>
            </a:endParaRPr>
          </a:p>
          <a:p>
            <a:pPr marL="742950" lvl="1" indent="-285750" algn="just"/>
            <a:endParaRPr lang="ru-RU" sz="1200" dirty="0" smtClean="0">
              <a:latin typeface="Book Antiqua" pitchFamily="18" charset="0"/>
              <a:cs typeface="Times New Roman" pitchFamily="18" charset="0"/>
            </a:endParaRPr>
          </a:p>
          <a:p>
            <a:pPr marL="742950" lvl="1" indent="-285750" algn="just"/>
            <a:endParaRPr lang="ru-RU" sz="1200" dirty="0" smtClean="0">
              <a:latin typeface="Book Antiqua" pitchFamily="18" charset="0"/>
              <a:cs typeface="Times New Roman" pitchFamily="18" charset="0"/>
            </a:endParaRPr>
          </a:p>
          <a:p>
            <a:pPr marL="742950" lvl="1" indent="-285750" algn="just"/>
            <a:endParaRPr lang="ru-RU" sz="1200" dirty="0" smtClean="0">
              <a:latin typeface="Book Antiqua" pitchFamily="18" charset="0"/>
              <a:cs typeface="Times New Roman" pitchFamily="18" charset="0"/>
            </a:endParaRPr>
          </a:p>
          <a:p>
            <a:pPr marL="742950" lvl="1" indent="-285750" algn="just"/>
            <a:endParaRPr lang="ru-RU" sz="1200" dirty="0" smtClean="0">
              <a:latin typeface="Book Antiqua" pitchFamily="18" charset="0"/>
              <a:cs typeface="Times New Roman" pitchFamily="18" charset="0"/>
            </a:endParaRPr>
          </a:p>
          <a:p>
            <a:pPr marL="742950" lvl="1" indent="-285750" algn="just"/>
            <a:endParaRPr lang="ru-RU" sz="1200" dirty="0" smtClean="0">
              <a:latin typeface="Book Antiqua" pitchFamily="18" charset="0"/>
              <a:cs typeface="Times New Roman" pitchFamily="18" charset="0"/>
            </a:endParaRPr>
          </a:p>
          <a:p>
            <a:pPr marL="742950" lvl="1" indent="-285750" algn="just"/>
            <a:endParaRPr lang="ru-RU" sz="1200" dirty="0" smtClean="0">
              <a:latin typeface="Book Antiqua" pitchFamily="18" charset="0"/>
              <a:cs typeface="Times New Roman" pitchFamily="18" charset="0"/>
            </a:endParaRPr>
          </a:p>
          <a:p>
            <a:pPr marL="742950" lvl="1" indent="-285750" algn="just"/>
            <a:endParaRPr lang="ru-RU" sz="1200" dirty="0" smtClean="0">
              <a:latin typeface="Book Antiqua" pitchFamily="18" charset="0"/>
              <a:cs typeface="Times New Roman" pitchFamily="18" charset="0"/>
            </a:endParaRPr>
          </a:p>
          <a:p>
            <a:pPr marL="742950" lvl="1" indent="-285750" algn="just"/>
            <a:endParaRPr lang="ru-RU" sz="1200" dirty="0" smtClean="0">
              <a:latin typeface="Book Antiqua" pitchFamily="18" charset="0"/>
              <a:cs typeface="Times New Roman" pitchFamily="18" charset="0"/>
            </a:endParaRPr>
          </a:p>
          <a:p>
            <a:pPr marL="0" lvl="1" algn="just"/>
            <a:r>
              <a:rPr lang="ru-RU" sz="1200" dirty="0" smtClean="0">
                <a:latin typeface="Book Antiqua" pitchFamily="18" charset="0"/>
                <a:cs typeface="Times New Roman" pitchFamily="18" charset="0"/>
              </a:rPr>
              <a:t>       </a:t>
            </a:r>
            <a:r>
              <a:rPr lang="ru-RU" sz="1200" b="1" dirty="0" smtClean="0">
                <a:latin typeface="Book Antiqua" pitchFamily="18" charset="0"/>
                <a:cs typeface="Times New Roman" pitchFamily="18" charset="0"/>
              </a:rPr>
              <a:t>Бюджетный </a:t>
            </a:r>
            <a:r>
              <a:rPr lang="ru-RU" sz="1200" b="1" dirty="0">
                <a:latin typeface="Book Antiqua" pitchFamily="18" charset="0"/>
                <a:cs typeface="Times New Roman" pitchFamily="18" charset="0"/>
              </a:rPr>
              <a:t>кодекс Российской Федерации статья </a:t>
            </a:r>
            <a:r>
              <a:rPr lang="ru-RU" sz="1200" b="1" dirty="0" smtClean="0">
                <a:latin typeface="Book Antiqua" pitchFamily="18" charset="0"/>
                <a:cs typeface="Times New Roman" pitchFamily="18" charset="0"/>
              </a:rPr>
              <a:t>36</a:t>
            </a:r>
            <a:r>
              <a:rPr lang="ru-RU" sz="1200" dirty="0" smtClean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ru-RU" sz="1200" b="1" u="sng" dirty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принцип прозрачности (открытости) означает</a:t>
            </a:r>
            <a:r>
              <a:rPr lang="ru-RU" sz="1200" b="1" u="sng" dirty="0">
                <a:latin typeface="Book Antiqua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1200" dirty="0">
                <a:latin typeface="Book Antiqua" pitchFamily="18" charset="0"/>
                <a:cs typeface="Times New Roman" pitchFamily="18" charset="0"/>
              </a:rPr>
              <a:t>       — обязательное опубликование в средствах массовой информации утвержденных бюджетов и отчетов об </a:t>
            </a:r>
            <a:r>
              <a:rPr lang="ru-RU" sz="1200" dirty="0" smtClean="0">
                <a:latin typeface="Book Antiqua" pitchFamily="18" charset="0"/>
                <a:cs typeface="Times New Roman" pitchFamily="18" charset="0"/>
              </a:rPr>
              <a:t>их исполнении</a:t>
            </a:r>
            <a:r>
              <a:rPr lang="ru-RU" sz="1200" dirty="0">
                <a:latin typeface="Book Antiqua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1200" dirty="0">
                <a:latin typeface="Book Antiqua" pitchFamily="18" charset="0"/>
                <a:cs typeface="Times New Roman" pitchFamily="18" charset="0"/>
              </a:rPr>
              <a:t>       — обязательную открытость для общества и средств массовой информации проектов бюджетов;</a:t>
            </a:r>
          </a:p>
          <a:p>
            <a:pPr algn="just"/>
            <a:r>
              <a:rPr lang="ru-RU" sz="1200" dirty="0">
                <a:latin typeface="Book Antiqua" pitchFamily="18" charset="0"/>
                <a:cs typeface="Times New Roman" pitchFamily="18" charset="0"/>
              </a:rPr>
              <a:t>       — стабильность и (или) преемственность бюджетной классификации Российской Федерации.</a:t>
            </a:r>
          </a:p>
          <a:p>
            <a:pPr algn="just"/>
            <a:r>
              <a:rPr lang="ru-RU" sz="1200" dirty="0">
                <a:latin typeface="Book Antiqua" pitchFamily="18" charset="0"/>
                <a:cs typeface="Times New Roman" pitchFamily="18" charset="0"/>
              </a:rPr>
              <a:t>       </a:t>
            </a:r>
            <a:endParaRPr lang="ru-RU" sz="1200" dirty="0" smtClean="0">
              <a:latin typeface="Book Antiqua" pitchFamily="18" charset="0"/>
              <a:cs typeface="Times New Roman" pitchFamily="18" charset="0"/>
            </a:endParaRPr>
          </a:p>
          <a:p>
            <a:pPr algn="just"/>
            <a:r>
              <a:rPr lang="ru-RU" sz="1200" dirty="0" smtClean="0">
                <a:latin typeface="Book Antiqua" pitchFamily="18" charset="0"/>
                <a:cs typeface="Times New Roman" pitchFamily="18" charset="0"/>
              </a:rPr>
              <a:t>       </a:t>
            </a:r>
            <a:r>
              <a:rPr lang="ru-RU" sz="1200" b="1" dirty="0" smtClean="0">
                <a:latin typeface="Book Antiqua" pitchFamily="18" charset="0"/>
                <a:cs typeface="Times New Roman" pitchFamily="18" charset="0"/>
              </a:rPr>
              <a:t>Бюджетный </a:t>
            </a:r>
            <a:r>
              <a:rPr lang="ru-RU" sz="1200" b="1" dirty="0">
                <a:latin typeface="Book Antiqua" pitchFamily="18" charset="0"/>
                <a:cs typeface="Times New Roman" pitchFamily="18" charset="0"/>
              </a:rPr>
              <a:t>кодекс Российской Федерации </a:t>
            </a:r>
            <a:r>
              <a:rPr lang="ru-RU" sz="1200" b="1" dirty="0" smtClean="0">
                <a:latin typeface="Book Antiqua" pitchFamily="18" charset="0"/>
                <a:cs typeface="Times New Roman" pitchFamily="18" charset="0"/>
              </a:rPr>
              <a:t>Глава 1 Статья </a:t>
            </a:r>
            <a:r>
              <a:rPr lang="en-US" sz="1200" b="1" dirty="0" smtClean="0">
                <a:latin typeface="Book Antiqua" pitchFamily="18" charset="0"/>
                <a:cs typeface="Times New Roman" pitchFamily="18" charset="0"/>
              </a:rPr>
              <a:t>6</a:t>
            </a:r>
            <a:r>
              <a:rPr lang="ru-RU" sz="1200" dirty="0" smtClean="0">
                <a:latin typeface="Book Antiqua" pitchFamily="18" charset="0"/>
                <a:cs typeface="Times New Roman" pitchFamily="18" charset="0"/>
              </a:rPr>
              <a:t>: </a:t>
            </a:r>
            <a:endParaRPr lang="ru-RU" sz="1200" dirty="0">
              <a:latin typeface="Book Antiqua" pitchFamily="18" charset="0"/>
              <a:cs typeface="Times New Roman" pitchFamily="18" charset="0"/>
            </a:endParaRPr>
          </a:p>
          <a:p>
            <a:pPr algn="just"/>
            <a:r>
              <a:rPr lang="ru-RU" sz="1200" dirty="0">
                <a:latin typeface="Book Antiqua" pitchFamily="18" charset="0"/>
                <a:cs typeface="Times New Roman" pitchFamily="18" charset="0"/>
              </a:rPr>
              <a:t>       </a:t>
            </a:r>
            <a:r>
              <a:rPr lang="ru-RU" sz="1200" b="1" u="sng" dirty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Доходы бюджета </a:t>
            </a:r>
            <a:r>
              <a:rPr lang="ru-RU" sz="1200" dirty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—</a:t>
            </a:r>
            <a:r>
              <a:rPr lang="ru-RU" sz="1200" dirty="0">
                <a:latin typeface="Book Antiqua" pitchFamily="18" charset="0"/>
                <a:cs typeface="Times New Roman" pitchFamily="18" charset="0"/>
              </a:rPr>
              <a:t> поступающие в бюджет денежные средства, за исключением средств, являющихся в соответствии с настоящим Кодексом источниками финансирования дефицита бюджета;</a:t>
            </a:r>
          </a:p>
          <a:p>
            <a:pPr algn="just"/>
            <a:r>
              <a:rPr lang="ru-RU" sz="1200" dirty="0">
                <a:latin typeface="Book Antiqua" pitchFamily="18" charset="0"/>
                <a:cs typeface="Times New Roman" pitchFamily="18" charset="0"/>
              </a:rPr>
              <a:t>       </a:t>
            </a:r>
            <a:r>
              <a:rPr lang="ru-RU" sz="1200" b="1" u="sng" dirty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Расходы бюджета</a:t>
            </a:r>
            <a:r>
              <a:rPr lang="ru-RU" sz="1200" b="1" u="sng" dirty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Book Antiqua" pitchFamily="18" charset="0"/>
                <a:cs typeface="Times New Roman" pitchFamily="18" charset="0"/>
              </a:rPr>
              <a:t>— выплачиваемые из бюджета денежные средства, за исключением средств, являющихся в соответствии с настоящим Кодексом источниками финансирования дефицита бюджета;</a:t>
            </a:r>
          </a:p>
          <a:p>
            <a:pPr algn="just"/>
            <a:r>
              <a:rPr lang="ru-RU" sz="1200" dirty="0">
                <a:latin typeface="Book Antiqua" pitchFamily="18" charset="0"/>
                <a:cs typeface="Times New Roman" pitchFamily="18" charset="0"/>
              </a:rPr>
              <a:t>       </a:t>
            </a:r>
            <a:r>
              <a:rPr lang="ru-RU" sz="1200" b="1" u="sng" dirty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Дефицит бюджета</a:t>
            </a:r>
            <a:r>
              <a:rPr lang="ru-RU" sz="1200" dirty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 —</a:t>
            </a:r>
            <a:r>
              <a:rPr lang="ru-RU" sz="1200" dirty="0">
                <a:latin typeface="Book Antiqua" pitchFamily="18" charset="0"/>
                <a:cs typeface="Times New Roman" pitchFamily="18" charset="0"/>
              </a:rPr>
              <a:t> превышение расходов </a:t>
            </a:r>
            <a:r>
              <a:rPr lang="ru-RU" sz="1200" dirty="0" smtClean="0">
                <a:latin typeface="Book Antiqua" pitchFamily="18" charset="0"/>
                <a:cs typeface="Times New Roman" pitchFamily="18" charset="0"/>
              </a:rPr>
              <a:t>бюджета над </a:t>
            </a:r>
            <a:r>
              <a:rPr lang="ru-RU" sz="1200" dirty="0">
                <a:latin typeface="Book Antiqua" pitchFamily="18" charset="0"/>
                <a:cs typeface="Times New Roman" pitchFamily="18" charset="0"/>
              </a:rPr>
              <a:t>его доходами;</a:t>
            </a:r>
          </a:p>
          <a:p>
            <a:pPr algn="just"/>
            <a:r>
              <a:rPr lang="ru-RU" sz="1200" dirty="0">
                <a:latin typeface="Book Antiqua" pitchFamily="18" charset="0"/>
                <a:cs typeface="Times New Roman" pitchFamily="18" charset="0"/>
              </a:rPr>
              <a:t>       </a:t>
            </a:r>
            <a:r>
              <a:rPr lang="ru-RU" sz="1200" b="1" u="sng" dirty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Межбюджетные трансферты</a:t>
            </a:r>
            <a:r>
              <a:rPr lang="ru-RU" sz="1200" b="1" dirty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—</a:t>
            </a:r>
            <a:r>
              <a:rPr lang="ru-RU" sz="1200" dirty="0">
                <a:latin typeface="Book Antiqua" pitchFamily="18" charset="0"/>
                <a:cs typeface="Times New Roman" pitchFamily="18" charset="0"/>
              </a:rPr>
              <a:t> средства, предоставляемые одним бюджетом бюджетной системы Российской Федерации другому бюджету бюджетной системы Российской Федерации;</a:t>
            </a:r>
          </a:p>
          <a:p>
            <a:pPr algn="just"/>
            <a:r>
              <a:rPr lang="ru-RU" sz="1200" dirty="0">
                <a:latin typeface="Book Antiqua" pitchFamily="18" charset="0"/>
                <a:cs typeface="Times New Roman" pitchFamily="18" charset="0"/>
              </a:rPr>
              <a:t>       </a:t>
            </a:r>
            <a:r>
              <a:rPr lang="ru-RU" sz="1200" b="1" u="sng" dirty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Государственный и муниципальный долг </a:t>
            </a:r>
            <a:r>
              <a:rPr lang="ru-RU" sz="1200" dirty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—</a:t>
            </a:r>
            <a:r>
              <a:rPr lang="ru-RU" sz="1200" dirty="0">
                <a:latin typeface="Book Antiqua" pitchFamily="18" charset="0"/>
                <a:cs typeface="Times New Roman" pitchFamily="18" charset="0"/>
              </a:rPr>
              <a:t> 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настоящим Кодексом, принятые на себя Российской Федерацией, субъектом Российской Федерации или муниципальным </a:t>
            </a:r>
            <a:r>
              <a:rPr lang="ru-RU" sz="1200" dirty="0" smtClean="0">
                <a:latin typeface="Book Antiqua" pitchFamily="18" charset="0"/>
                <a:cs typeface="Times New Roman" pitchFamily="18" charset="0"/>
              </a:rPr>
              <a:t>образованием.</a:t>
            </a:r>
            <a:endParaRPr lang="ru-RU" sz="1200" dirty="0">
              <a:latin typeface="Book Antiqua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428992" y="142852"/>
            <a:ext cx="2286016" cy="6429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cap="all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Термины</a:t>
            </a:r>
            <a:endParaRPr lang="ru-RU" sz="2800" b="1" cap="all" baseline="0" dirty="0" smtClean="0"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5" name="Прямоугольник 12"/>
          <p:cNvSpPr>
            <a:spLocks noChangeArrowheads="1"/>
          </p:cNvSpPr>
          <p:nvPr/>
        </p:nvSpPr>
        <p:spPr bwMode="auto">
          <a:xfrm>
            <a:off x="1214414" y="1428736"/>
            <a:ext cx="1500198" cy="14459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>
              <a:rot lat="0" lon="0" rev="1800000"/>
            </a:lightRig>
          </a:scene3d>
          <a:sp3d extrusionH="25400">
            <a:bevelT w="25400"/>
          </a:sp3d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r>
              <a:rPr lang="ru-RU" sz="1100" dirty="0" smtClean="0">
                <a:solidFill>
                  <a:srgbClr val="C00000"/>
                </a:solidFill>
                <a:cs typeface="Times New Roman" pitchFamily="18" charset="0"/>
              </a:rPr>
              <a:t>2. П</a:t>
            </a:r>
            <a:r>
              <a:rPr lang="ru-RU" sz="1100" dirty="0" smtClean="0">
                <a:solidFill>
                  <a:srgbClr val="C00000"/>
                </a:solidFill>
              </a:rPr>
              <a:t>олноты отражения доходов, расходов и источников финансирования дефицитов бюджетов</a:t>
            </a:r>
            <a:r>
              <a:rPr lang="ru-RU" sz="1100" dirty="0" smtClean="0">
                <a:solidFill>
                  <a:srgbClr val="C00000"/>
                </a:solidFill>
                <a:cs typeface="Times New Roman" pitchFamily="18" charset="0"/>
              </a:rPr>
              <a:t>;</a:t>
            </a:r>
            <a:endParaRPr lang="ru-RU" sz="1100" b="1" i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4" name="Прямоугольник 12"/>
          <p:cNvSpPr>
            <a:spLocks noChangeArrowheads="1"/>
          </p:cNvSpPr>
          <p:nvPr/>
        </p:nvSpPr>
        <p:spPr bwMode="auto">
          <a:xfrm>
            <a:off x="214282" y="1214422"/>
            <a:ext cx="1071570" cy="11074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  <a:scene3d>
            <a:camera prst="orthographicFront"/>
            <a:lightRig rig="threePt" dir="t">
              <a:rot lat="0" lon="0" rev="1800000"/>
            </a:lightRig>
          </a:scene3d>
          <a:sp3d extrusionH="25400" prstMaterial="plastic">
            <a:bevelT w="25400" h="101600"/>
          </a:sp3d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r>
              <a:rPr lang="ru-RU" sz="1100" dirty="0" smtClean="0">
                <a:solidFill>
                  <a:srgbClr val="C00000"/>
                </a:solidFill>
                <a:cs typeface="Times New Roman" pitchFamily="18" charset="0"/>
              </a:rPr>
              <a:t>1. </a:t>
            </a:r>
          </a:p>
          <a:p>
            <a:pPr algn="ctr">
              <a:defRPr/>
            </a:pPr>
            <a:r>
              <a:rPr lang="ru-RU" sz="1100" dirty="0" smtClean="0">
                <a:solidFill>
                  <a:srgbClr val="C00000"/>
                </a:solidFill>
                <a:cs typeface="Times New Roman" pitchFamily="18" charset="0"/>
              </a:rPr>
              <a:t>Единства бюджетной системы Российской Федерации;</a:t>
            </a:r>
            <a:endParaRPr lang="ru-RU" sz="1100" b="1" i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2" name="Прямоугольник 12"/>
          <p:cNvSpPr>
            <a:spLocks noChangeArrowheads="1"/>
          </p:cNvSpPr>
          <p:nvPr/>
        </p:nvSpPr>
        <p:spPr bwMode="auto">
          <a:xfrm>
            <a:off x="2786050" y="1928802"/>
            <a:ext cx="1357322" cy="9381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>
              <a:rot lat="0" lon="0" rev="1800000"/>
            </a:lightRig>
          </a:scene3d>
          <a:sp3d extrusionH="25400">
            <a:bevelT w="25400"/>
          </a:sp3d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r>
              <a:rPr lang="ru-RU" sz="1100" dirty="0" smtClean="0">
                <a:solidFill>
                  <a:srgbClr val="C00000"/>
                </a:solidFill>
                <a:cs typeface="Times New Roman" pitchFamily="18" charset="0"/>
              </a:rPr>
              <a:t>4. </a:t>
            </a:r>
          </a:p>
          <a:p>
            <a:pPr algn="ctr"/>
            <a:r>
              <a:rPr lang="ru-RU" sz="1100" dirty="0" smtClean="0">
                <a:solidFill>
                  <a:srgbClr val="C00000"/>
                </a:solidFill>
              </a:rPr>
              <a:t>эффективности использования бюджетных средств;</a:t>
            </a:r>
          </a:p>
        </p:txBody>
      </p:sp>
      <p:sp>
        <p:nvSpPr>
          <p:cNvPr id="14" name="Прямоугольник 12"/>
          <p:cNvSpPr>
            <a:spLocks noChangeArrowheads="1"/>
          </p:cNvSpPr>
          <p:nvPr/>
        </p:nvSpPr>
        <p:spPr bwMode="auto">
          <a:xfrm>
            <a:off x="6357950" y="1214422"/>
            <a:ext cx="1571636" cy="11074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>
              <a:rot lat="0" lon="0" rev="1800000"/>
            </a:lightRig>
          </a:scene3d>
          <a:sp3d extrusionH="25400">
            <a:bevelT w="25400"/>
          </a:sp3d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r>
              <a:rPr lang="ru-RU" sz="1100" dirty="0" smtClean="0">
                <a:solidFill>
                  <a:srgbClr val="C00000"/>
                </a:solidFill>
                <a:cs typeface="Times New Roman" pitchFamily="18" charset="0"/>
              </a:rPr>
              <a:t>8. </a:t>
            </a:r>
          </a:p>
          <a:p>
            <a:pPr algn="ctr">
              <a:defRPr/>
            </a:pPr>
            <a:r>
              <a:rPr lang="ru-RU" sz="1100" dirty="0" smtClean="0">
                <a:solidFill>
                  <a:srgbClr val="C00000"/>
                </a:solidFill>
                <a:cs typeface="Times New Roman" pitchFamily="18" charset="0"/>
              </a:rPr>
              <a:t>А</a:t>
            </a:r>
            <a:r>
              <a:rPr lang="ru-RU" sz="1100" dirty="0" smtClean="0">
                <a:solidFill>
                  <a:srgbClr val="C00000"/>
                </a:solidFill>
              </a:rPr>
              <a:t>дресности и целевого характера бюджетных средств;</a:t>
            </a:r>
            <a:endParaRPr lang="ru-RU" sz="1100" b="1" i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7" name="Прямоугольник 12"/>
          <p:cNvSpPr>
            <a:spLocks noChangeArrowheads="1"/>
          </p:cNvSpPr>
          <p:nvPr/>
        </p:nvSpPr>
        <p:spPr bwMode="auto">
          <a:xfrm>
            <a:off x="4071934" y="1643050"/>
            <a:ext cx="1214446" cy="11074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>
              <a:rot lat="0" lon="0" rev="1800000"/>
            </a:lightRig>
          </a:scene3d>
          <a:sp3d extrusionH="25400">
            <a:bevelT w="25400"/>
          </a:sp3d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r>
              <a:rPr lang="ru-RU" sz="1100" dirty="0" smtClean="0">
                <a:solidFill>
                  <a:srgbClr val="C00000"/>
                </a:solidFill>
                <a:cs typeface="Times New Roman" pitchFamily="18" charset="0"/>
              </a:rPr>
              <a:t>5. </a:t>
            </a:r>
          </a:p>
          <a:p>
            <a:pPr algn="ctr">
              <a:defRPr/>
            </a:pPr>
            <a:r>
              <a:rPr lang="ru-RU" sz="1100" dirty="0" smtClean="0">
                <a:solidFill>
                  <a:srgbClr val="C00000"/>
                </a:solidFill>
                <a:cs typeface="Times New Roman" pitchFamily="18" charset="0"/>
              </a:rPr>
              <a:t>Общего (совокупного) покрытия расходов бюджетов;</a:t>
            </a:r>
            <a:endParaRPr lang="ru-RU" sz="1100" b="1" i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9" name="Прямоугольник 12"/>
          <p:cNvSpPr>
            <a:spLocks noChangeArrowheads="1"/>
          </p:cNvSpPr>
          <p:nvPr/>
        </p:nvSpPr>
        <p:spPr bwMode="auto">
          <a:xfrm>
            <a:off x="5286380" y="2071678"/>
            <a:ext cx="1285884" cy="7688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>
              <a:rot lat="0" lon="0" rev="1800000"/>
            </a:lightRig>
          </a:scene3d>
          <a:sp3d extrusionH="25400">
            <a:bevelT w="25400"/>
          </a:sp3d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r>
              <a:rPr lang="ru-RU" sz="1100" dirty="0" smtClean="0">
                <a:solidFill>
                  <a:srgbClr val="C00000"/>
                </a:solidFill>
                <a:cs typeface="Times New Roman" pitchFamily="18" charset="0"/>
              </a:rPr>
              <a:t>7. </a:t>
            </a:r>
          </a:p>
          <a:p>
            <a:pPr algn="ctr">
              <a:defRPr/>
            </a:pPr>
            <a:r>
              <a:rPr lang="ru-RU" sz="1100" dirty="0" smtClean="0">
                <a:solidFill>
                  <a:srgbClr val="C00000"/>
                </a:solidFill>
                <a:cs typeface="Times New Roman" pitchFamily="18" charset="0"/>
              </a:rPr>
              <a:t>Достоверности бюджета;</a:t>
            </a:r>
          </a:p>
          <a:p>
            <a:pPr algn="ctr">
              <a:defRPr/>
            </a:pPr>
            <a:endParaRPr lang="ru-RU" sz="1100" b="1" i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8" name="Прямоугольник 12"/>
          <p:cNvSpPr>
            <a:spLocks noChangeArrowheads="1"/>
          </p:cNvSpPr>
          <p:nvPr/>
        </p:nvSpPr>
        <p:spPr bwMode="auto">
          <a:xfrm>
            <a:off x="5143504" y="1357298"/>
            <a:ext cx="1214446" cy="5995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>
              <a:rot lat="0" lon="0" rev="1800000"/>
            </a:lightRig>
          </a:scene3d>
          <a:sp3d extrusionH="25400">
            <a:bevelT w="25400"/>
          </a:sp3d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r>
              <a:rPr lang="ru-RU" sz="1100" dirty="0" smtClean="0">
                <a:solidFill>
                  <a:srgbClr val="C00000"/>
                </a:solidFill>
                <a:cs typeface="Times New Roman" pitchFamily="18" charset="0"/>
              </a:rPr>
              <a:t>6. </a:t>
            </a:r>
          </a:p>
          <a:p>
            <a:pPr algn="ctr">
              <a:defRPr/>
            </a:pPr>
            <a:r>
              <a:rPr lang="ru-RU" sz="1100" dirty="0" smtClean="0">
                <a:solidFill>
                  <a:srgbClr val="C00000"/>
                </a:solidFill>
                <a:cs typeface="Times New Roman" pitchFamily="18" charset="0"/>
              </a:rPr>
              <a:t>Прозрачности (открытости);</a:t>
            </a:r>
            <a:endParaRPr lang="ru-RU" sz="700" b="1" i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1" name="Прямоугольник 12"/>
          <p:cNvSpPr>
            <a:spLocks noChangeArrowheads="1"/>
          </p:cNvSpPr>
          <p:nvPr/>
        </p:nvSpPr>
        <p:spPr bwMode="auto">
          <a:xfrm>
            <a:off x="7929586" y="1285860"/>
            <a:ext cx="1071570" cy="7688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>
              <a:rot lat="0" lon="0" rev="1800000"/>
            </a:lightRig>
          </a:scene3d>
          <a:sp3d extrusionH="25400">
            <a:bevelT w="25400"/>
          </a:sp3d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r>
              <a:rPr lang="ru-RU" sz="1100" dirty="0" smtClean="0">
                <a:solidFill>
                  <a:srgbClr val="C00000"/>
                </a:solidFill>
                <a:cs typeface="Times New Roman" pitchFamily="18" charset="0"/>
              </a:rPr>
              <a:t>10. </a:t>
            </a:r>
          </a:p>
          <a:p>
            <a:pPr algn="ctr">
              <a:defRPr/>
            </a:pPr>
            <a:r>
              <a:rPr lang="ru-RU" sz="1100" dirty="0" smtClean="0">
                <a:solidFill>
                  <a:srgbClr val="C00000"/>
                </a:solidFill>
                <a:cs typeface="Times New Roman" pitchFamily="18" charset="0"/>
              </a:rPr>
              <a:t>Единства кассы.</a:t>
            </a:r>
          </a:p>
          <a:p>
            <a:pPr algn="ctr">
              <a:defRPr/>
            </a:pPr>
            <a:endParaRPr lang="ru-RU" sz="1100" b="1" i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6" name="Прямоугольник 12"/>
          <p:cNvSpPr>
            <a:spLocks noChangeArrowheads="1"/>
          </p:cNvSpPr>
          <p:nvPr/>
        </p:nvSpPr>
        <p:spPr bwMode="auto">
          <a:xfrm>
            <a:off x="2643174" y="1285860"/>
            <a:ext cx="1571636" cy="5995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>
              <a:rot lat="0" lon="0" rev="1800000"/>
            </a:lightRig>
          </a:scene3d>
          <a:sp3d extrusionH="25400">
            <a:bevelT w="25400"/>
          </a:sp3d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r>
              <a:rPr lang="ru-RU" sz="1100" dirty="0" smtClean="0">
                <a:solidFill>
                  <a:srgbClr val="C00000"/>
                </a:solidFill>
                <a:cs typeface="Times New Roman" pitchFamily="18" charset="0"/>
              </a:rPr>
              <a:t>3. </a:t>
            </a:r>
          </a:p>
          <a:p>
            <a:pPr algn="ctr">
              <a:defRPr/>
            </a:pPr>
            <a:r>
              <a:rPr lang="ru-RU" sz="1100" dirty="0" smtClean="0">
                <a:solidFill>
                  <a:srgbClr val="C00000"/>
                </a:solidFill>
                <a:cs typeface="Times New Roman" pitchFamily="18" charset="0"/>
              </a:rPr>
              <a:t>Сбалансированности бюджета;</a:t>
            </a:r>
            <a:endParaRPr lang="ru-RU" sz="1100" b="1" i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6786578" y="2143116"/>
            <a:ext cx="1728806" cy="5995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>
              <a:rot lat="0" lon="0" rev="1800000"/>
            </a:lightRig>
          </a:scene3d>
          <a:sp3d extrusionH="25400">
            <a:bevelT w="25400"/>
          </a:sp3d>
        </p:spPr>
        <p:txBody>
          <a:bodyPr wrap="square" lIns="90802" tIns="45430" rIns="90802" bIns="45430">
            <a:spAutoFit/>
          </a:bodyPr>
          <a:lstStyle/>
          <a:p>
            <a:pPr algn="ctr">
              <a:defRPr/>
            </a:pPr>
            <a:r>
              <a:rPr lang="ru-RU" sz="1100" dirty="0" smtClean="0">
                <a:solidFill>
                  <a:srgbClr val="C00000"/>
                </a:solidFill>
                <a:cs typeface="Times New Roman" pitchFamily="18" charset="0"/>
              </a:rPr>
              <a:t>9. Подведомственности расходов бюджетов;</a:t>
            </a:r>
            <a:endParaRPr lang="ru-RU" sz="1100" b="1" i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5" descr="8544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68759">
            <a:off x="6310916" y="4869109"/>
            <a:ext cx="2376476" cy="157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317500"/>
          </a:effectLst>
        </p:spPr>
      </p:pic>
      <p:pic>
        <p:nvPicPr>
          <p:cNvPr id="3" name="Picture 10" descr="rzhev-gerb-sovr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214282" y="214290"/>
            <a:ext cx="71437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000100" y="214290"/>
            <a:ext cx="7643866" cy="642942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cap="all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субвенции из федерального и областного бюджетов в 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cap="all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в 2022 году</a:t>
            </a:r>
            <a:endParaRPr kumimoji="0" lang="ru-RU" sz="1600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</a:endParaRPr>
          </a:p>
        </p:txBody>
      </p:sp>
      <p:pic>
        <p:nvPicPr>
          <p:cNvPr id="1027" name="Picture 3" descr="C:\Users\s.galagan\Documents\My Pictures\163880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05882">
            <a:off x="940018" y="1797045"/>
            <a:ext cx="2784615" cy="160732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317500"/>
          </a:effectLst>
        </p:spPr>
      </p:pic>
      <p:sp>
        <p:nvSpPr>
          <p:cNvPr id="10" name="Скругленная прямоугольная выноска 9"/>
          <p:cNvSpPr/>
          <p:nvPr/>
        </p:nvSpPr>
        <p:spPr>
          <a:xfrm rot="21184219">
            <a:off x="691558" y="1103101"/>
            <a:ext cx="2951136" cy="985103"/>
          </a:xfrm>
          <a:prstGeom prst="wedgeRoundRectCallou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Book Antiqua" pitchFamily="18" charset="0"/>
                <a:cs typeface="Times New Roman" pitchFamily="18" charset="0"/>
              </a:rPr>
              <a:t>Компенсация части платы, взимаемой с родителей за присмотр и уход за детьми, посещающими организации дошкольного образования:</a:t>
            </a:r>
          </a:p>
          <a:p>
            <a:pPr algn="ctr"/>
            <a:r>
              <a:rPr lang="ru-RU" sz="900" i="1" dirty="0" smtClean="0">
                <a:solidFill>
                  <a:schemeClr val="tx1"/>
                </a:solidFill>
                <a:latin typeface="Book Antiqua" pitchFamily="18" charset="0"/>
                <a:cs typeface="Times New Roman" pitchFamily="18" charset="0"/>
              </a:rPr>
              <a:t>       — 10 920,2 тыс.руб.</a:t>
            </a:r>
          </a:p>
          <a:p>
            <a:pPr algn="ctr"/>
            <a:r>
              <a:rPr lang="ru-RU" sz="900" i="1" dirty="0" smtClean="0">
                <a:solidFill>
                  <a:srgbClr val="C00000"/>
                </a:solidFill>
                <a:latin typeface="Book Antiqua" pitchFamily="18" charset="0"/>
                <a:cs typeface="Times New Roman" pitchFamily="18" charset="0"/>
              </a:rPr>
              <a:t>(исполнение 74,7% при плане 14 623 тыс. руб</a:t>
            </a:r>
            <a:r>
              <a:rPr lang="ru-RU" sz="900" i="1" dirty="0" smtClean="0">
                <a:solidFill>
                  <a:schemeClr val="tx1"/>
                </a:solidFill>
                <a:latin typeface="Book Antiqua" pitchFamily="18" charset="0"/>
                <a:cs typeface="Times New Roman" pitchFamily="18" charset="0"/>
              </a:rPr>
              <a:t>.)</a:t>
            </a:r>
            <a:endParaRPr lang="ru-RU" sz="900" i="1" dirty="0">
              <a:solidFill>
                <a:schemeClr val="tx1"/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 rot="506852">
            <a:off x="6224702" y="3895767"/>
            <a:ext cx="2525974" cy="833793"/>
          </a:xfrm>
          <a:prstGeom prst="wedgeRoundRectCallou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Book Antiqua" pitchFamily="18" charset="0"/>
                <a:cs typeface="Times New Roman" pitchFamily="18" charset="0"/>
              </a:rPr>
              <a:t>Предоставление жилых помещений детям-сиротам и детям, оставшимся без попечения родителей:</a:t>
            </a:r>
          </a:p>
          <a:p>
            <a:pPr algn="ctr"/>
            <a:r>
              <a:rPr lang="ru-RU" sz="1000" i="1" dirty="0" smtClean="0">
                <a:solidFill>
                  <a:schemeClr val="tx1"/>
                </a:solidFill>
                <a:latin typeface="Book Antiqua" pitchFamily="18" charset="0"/>
                <a:cs typeface="Times New Roman" pitchFamily="18" charset="0"/>
              </a:rPr>
              <a:t> — 4 125,8 тыс. руб.  </a:t>
            </a:r>
            <a:r>
              <a:rPr lang="ru-RU" sz="1000" i="1" dirty="0" smtClean="0">
                <a:solidFill>
                  <a:srgbClr val="C00000"/>
                </a:solidFill>
                <a:latin typeface="Book Antiqua" pitchFamily="18" charset="0"/>
                <a:cs typeface="Times New Roman" pitchFamily="18" charset="0"/>
              </a:rPr>
              <a:t>(100%)</a:t>
            </a:r>
          </a:p>
        </p:txBody>
      </p:sp>
      <p:pic>
        <p:nvPicPr>
          <p:cNvPr id="1026" name="Picture 2" descr="C:\Users\s.galagan\Pictures\fbn06012017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39828">
            <a:off x="1014149" y="4762197"/>
            <a:ext cx="2363277" cy="175880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317500"/>
          </a:effectLst>
        </p:spPr>
      </p:pic>
      <p:sp>
        <p:nvSpPr>
          <p:cNvPr id="12" name="Скругленная прямоугольная выноска 11"/>
          <p:cNvSpPr/>
          <p:nvPr/>
        </p:nvSpPr>
        <p:spPr>
          <a:xfrm rot="21253827">
            <a:off x="460354" y="3898985"/>
            <a:ext cx="2281673" cy="746788"/>
          </a:xfrm>
          <a:prstGeom prst="wedgeRoundRectCallou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000" dirty="0" smtClean="0">
              <a:solidFill>
                <a:schemeClr val="tx1"/>
              </a:solidFill>
              <a:latin typeface="Book Antiqua" pitchFamily="18" charset="0"/>
              <a:cs typeface="Times New Roman" pitchFamily="18" charset="0"/>
            </a:endParaRPr>
          </a:p>
          <a:p>
            <a:pPr lvl="0" algn="ctr"/>
            <a:r>
              <a:rPr lang="ru-RU" sz="1000" dirty="0" smtClean="0">
                <a:solidFill>
                  <a:schemeClr val="tx1"/>
                </a:solidFill>
                <a:latin typeface="Book Antiqua" pitchFamily="18" charset="0"/>
                <a:cs typeface="Times New Roman" pitchFamily="18" charset="0"/>
              </a:rPr>
              <a:t>Государственная регистрация актов гражданского состояния: </a:t>
            </a:r>
          </a:p>
          <a:p>
            <a:pPr lvl="0" algn="ctr"/>
            <a:r>
              <a:rPr lang="ru-RU" sz="1000" i="1" dirty="0" smtClean="0">
                <a:solidFill>
                  <a:schemeClr val="tx1"/>
                </a:solidFill>
                <a:latin typeface="Book Antiqua" pitchFamily="18" charset="0"/>
                <a:cs typeface="Times New Roman" pitchFamily="18" charset="0"/>
              </a:rPr>
              <a:t>– 1 966,0 тыс. руб.  </a:t>
            </a:r>
            <a:r>
              <a:rPr lang="ru-RU" sz="1000" i="1" dirty="0" smtClean="0">
                <a:solidFill>
                  <a:srgbClr val="C00000"/>
                </a:solidFill>
                <a:latin typeface="Book Antiqua" pitchFamily="18" charset="0"/>
                <a:cs typeface="Times New Roman" pitchFamily="18" charset="0"/>
              </a:rPr>
              <a:t>(100%)</a:t>
            </a:r>
          </a:p>
          <a:p>
            <a:pPr algn="ctr"/>
            <a:endParaRPr lang="ru-RU" sz="1000" i="1" dirty="0" smtClean="0">
              <a:solidFill>
                <a:schemeClr val="tx1"/>
              </a:solidFill>
              <a:latin typeface="Book Antiqua" pitchFamily="18" charset="0"/>
              <a:cs typeface="Times New Roman" pitchFamily="18" charset="0"/>
            </a:endParaRPr>
          </a:p>
        </p:txBody>
      </p:sp>
      <p:pic>
        <p:nvPicPr>
          <p:cNvPr id="2" name="Picture 3" descr="C:\Users\s.galagan\Documents\My Pictures\22-8.jpg"/>
          <p:cNvPicPr>
            <a:picLocks noChangeAspect="1" noChangeArrowheads="1"/>
          </p:cNvPicPr>
          <p:nvPr/>
        </p:nvPicPr>
        <p:blipFill>
          <a:blip r:embed="rId6" cstate="print">
            <a:lum bright="8000"/>
          </a:blip>
          <a:srcRect/>
          <a:stretch>
            <a:fillRect/>
          </a:stretch>
        </p:blipFill>
        <p:spPr bwMode="auto">
          <a:xfrm>
            <a:off x="3643306" y="4786322"/>
            <a:ext cx="2415385" cy="167549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317500"/>
          </a:effectLst>
        </p:spPr>
      </p:pic>
      <p:sp>
        <p:nvSpPr>
          <p:cNvPr id="15" name="Скругленная прямоугольная выноска 14"/>
          <p:cNvSpPr/>
          <p:nvPr/>
        </p:nvSpPr>
        <p:spPr>
          <a:xfrm>
            <a:off x="3357554" y="3714752"/>
            <a:ext cx="2367638" cy="785818"/>
          </a:xfrm>
          <a:prstGeom prst="wedgeRoundRectCallou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000" dirty="0" smtClean="0">
              <a:solidFill>
                <a:schemeClr val="tx1"/>
              </a:solidFill>
              <a:latin typeface="Book Antiqua" pitchFamily="18" charset="0"/>
              <a:cs typeface="Times New Roman" pitchFamily="18" charset="0"/>
            </a:endParaRPr>
          </a:p>
          <a:p>
            <a:pPr lvl="0" algn="ctr"/>
            <a:endParaRPr lang="ru-RU" sz="1000" dirty="0" smtClean="0">
              <a:solidFill>
                <a:schemeClr val="tx1"/>
              </a:solidFill>
              <a:latin typeface="Book Antiqua" pitchFamily="18" charset="0"/>
              <a:cs typeface="Times New Roman" pitchFamily="18" charset="0"/>
            </a:endParaRPr>
          </a:p>
          <a:p>
            <a:pPr lvl="0" algn="ctr"/>
            <a:r>
              <a:rPr lang="ru-RU" sz="1000" dirty="0" smtClean="0">
                <a:solidFill>
                  <a:schemeClr val="tx1"/>
                </a:solidFill>
                <a:latin typeface="Book Antiqua" pitchFamily="18" charset="0"/>
                <a:cs typeface="Times New Roman" pitchFamily="18" charset="0"/>
              </a:rPr>
              <a:t>Составление списков кандидатов в присяжные заседатели судов общей юрисдикции: </a:t>
            </a:r>
          </a:p>
          <a:p>
            <a:pPr lvl="0" algn="ctr"/>
            <a:r>
              <a:rPr lang="ru-RU" sz="1000" i="1" dirty="0" smtClean="0">
                <a:solidFill>
                  <a:schemeClr val="tx1"/>
                </a:solidFill>
                <a:latin typeface="Book Antiqua" pitchFamily="18" charset="0"/>
                <a:cs typeface="Times New Roman" pitchFamily="18" charset="0"/>
              </a:rPr>
              <a:t> – 209,8 тыс. руб. </a:t>
            </a:r>
            <a:r>
              <a:rPr lang="ru-RU" sz="1000" i="1" dirty="0" smtClean="0">
                <a:solidFill>
                  <a:srgbClr val="C00000"/>
                </a:solidFill>
                <a:latin typeface="Book Antiqua" pitchFamily="18" charset="0"/>
                <a:cs typeface="Times New Roman" pitchFamily="18" charset="0"/>
              </a:rPr>
              <a:t>(100%)</a:t>
            </a:r>
          </a:p>
          <a:p>
            <a:pPr lvl="0" algn="ctr"/>
            <a:endParaRPr lang="ru-RU" sz="1000" i="1" dirty="0" smtClean="0">
              <a:solidFill>
                <a:schemeClr val="tx1"/>
              </a:solidFill>
              <a:latin typeface="Book Antiqua" pitchFamily="18" charset="0"/>
              <a:cs typeface="Times New Roman" pitchFamily="18" charset="0"/>
            </a:endParaRPr>
          </a:p>
          <a:p>
            <a:pPr algn="ctr"/>
            <a:endParaRPr lang="ru-RU" sz="1000" i="1" dirty="0" smtClean="0">
              <a:solidFill>
                <a:schemeClr val="tx1"/>
              </a:solidFill>
              <a:latin typeface="Book Antiqua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lum bright="16000"/>
          </a:blip>
          <a:srcRect/>
          <a:stretch>
            <a:fillRect/>
          </a:stretch>
        </p:blipFill>
        <p:spPr bwMode="auto">
          <a:xfrm rot="275836">
            <a:off x="5482374" y="1965202"/>
            <a:ext cx="2748499" cy="143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6" name="Скругленная прямоугольная выноска 15"/>
          <p:cNvSpPr/>
          <p:nvPr/>
        </p:nvSpPr>
        <p:spPr>
          <a:xfrm rot="290071">
            <a:off x="5465517" y="1051276"/>
            <a:ext cx="2951136" cy="985103"/>
          </a:xfrm>
          <a:prstGeom prst="wedgeRoundRectCallou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Book Antiqua" pitchFamily="18" charset="0"/>
                <a:cs typeface="Times New Roman" pitchFamily="18" charset="0"/>
              </a:rPr>
              <a:t>Ежемесячное денежное вознаграждение за классное руководство педагогическим работникам муниципальных общеобразовательных организаций:</a:t>
            </a:r>
          </a:p>
          <a:p>
            <a:pPr algn="ctr"/>
            <a:r>
              <a:rPr lang="ru-RU" sz="1000" i="1" dirty="0" smtClean="0">
                <a:solidFill>
                  <a:schemeClr val="tx1"/>
                </a:solidFill>
                <a:latin typeface="Book Antiqua" pitchFamily="18" charset="0"/>
                <a:cs typeface="Times New Roman" pitchFamily="18" charset="0"/>
              </a:rPr>
              <a:t>      — 19 608,1 тыс. руб. </a:t>
            </a:r>
            <a:r>
              <a:rPr lang="ru-RU" sz="1000" i="1" dirty="0" smtClean="0">
                <a:solidFill>
                  <a:srgbClr val="C00000"/>
                </a:solidFill>
                <a:latin typeface="Book Antiqua" pitchFamily="18" charset="0"/>
                <a:cs typeface="Times New Roman" pitchFamily="18" charset="0"/>
              </a:rPr>
              <a:t>(100%)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rzhev-gerb-sovr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214282" y="214290"/>
            <a:ext cx="71437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Схема 17"/>
          <p:cNvGraphicFramePr/>
          <p:nvPr/>
        </p:nvGraphicFramePr>
        <p:xfrm>
          <a:off x="214282" y="500042"/>
          <a:ext cx="4572032" cy="3500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9" name="Схема 18"/>
          <p:cNvGraphicFramePr/>
          <p:nvPr/>
        </p:nvGraphicFramePr>
        <p:xfrm>
          <a:off x="4500562" y="1000108"/>
          <a:ext cx="4333884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1428728" y="332656"/>
            <a:ext cx="7319736" cy="936104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cap="all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субвенции из федерального и областного бюджетов 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cap="all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в 2022 году</a:t>
            </a:r>
            <a:endParaRPr kumimoji="0" lang="ru-RU" sz="1800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2285984" y="3643314"/>
          <a:ext cx="5143536" cy="2286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6" name="Прямая соединительная линия 105"/>
          <p:cNvCxnSpPr/>
          <p:nvPr/>
        </p:nvCxnSpPr>
        <p:spPr>
          <a:xfrm>
            <a:off x="5857884" y="4429132"/>
            <a:ext cx="2071702" cy="1143008"/>
          </a:xfrm>
          <a:prstGeom prst="line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 descr="https://happyhome-mebel.ru/upload/iblock/01f/orbita_step_krovat_b2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4786322"/>
            <a:ext cx="1582771" cy="1187078"/>
          </a:xfrm>
          <a:prstGeom prst="rect">
            <a:avLst/>
          </a:prstGeom>
          <a:noFill/>
          <a:effectLst>
            <a:softEdge rad="63500"/>
          </a:effectLst>
        </p:spPr>
      </p:pic>
      <p:cxnSp>
        <p:nvCxnSpPr>
          <p:cNvPr id="119" name="Прямая соединительная линия 118"/>
          <p:cNvCxnSpPr/>
          <p:nvPr/>
        </p:nvCxnSpPr>
        <p:spPr>
          <a:xfrm rot="5400000">
            <a:off x="4857752" y="4643446"/>
            <a:ext cx="357190" cy="357190"/>
          </a:xfrm>
          <a:prstGeom prst="line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https://rzhevgrad.ru/wp-content/uploads/2020/05/EKTra4B3p4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5214950"/>
            <a:ext cx="1662558" cy="1143008"/>
          </a:xfrm>
          <a:prstGeom prst="rect">
            <a:avLst/>
          </a:prstGeom>
          <a:noFill/>
          <a:effectLst>
            <a:softEdge rad="63500"/>
          </a:effectLst>
        </p:spPr>
      </p:pic>
      <p:cxnSp>
        <p:nvCxnSpPr>
          <p:cNvPr id="35" name="Прямая соединительная линия 34"/>
          <p:cNvCxnSpPr/>
          <p:nvPr/>
        </p:nvCxnSpPr>
        <p:spPr>
          <a:xfrm flipV="1">
            <a:off x="3857620" y="4286256"/>
            <a:ext cx="714380" cy="214314"/>
          </a:xfrm>
          <a:prstGeom prst="line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rot="16200000" flipH="1">
            <a:off x="5500694" y="1500174"/>
            <a:ext cx="500066" cy="50006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 txBox="1">
            <a:spLocks noGrp="1"/>
          </p:cNvSpPr>
          <p:nvPr/>
        </p:nvSpPr>
        <p:spPr>
          <a:xfrm>
            <a:off x="6588125" y="63817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defTabSz="914400" eaLnBrk="0" hangingPunct="0">
              <a:defRPr/>
            </a:pPr>
            <a:fld id="{B85E6154-6C4F-497D-A83C-91689CB14648}" type="slidenum">
              <a:rPr lang="ru-RU" sz="1200">
                <a:solidFill>
                  <a:schemeClr val="tx1">
                    <a:tint val="75000"/>
                  </a:schemeClr>
                </a:solidFill>
                <a:cs typeface="+mn-cs"/>
              </a:rPr>
              <a:pPr algn="r" defTabSz="914400" eaLnBrk="0" hangingPunct="0">
                <a:defRPr/>
              </a:pPr>
              <a:t>32</a:t>
            </a:fld>
            <a:endParaRPr lang="ru-RU" sz="1200" dirty="0">
              <a:solidFill>
                <a:schemeClr val="tx1">
                  <a:tint val="75000"/>
                </a:schemeClr>
              </a:solidFill>
              <a:cs typeface="+mn-cs"/>
            </a:endParaRPr>
          </a:p>
        </p:txBody>
      </p:sp>
      <p:pic>
        <p:nvPicPr>
          <p:cNvPr id="2226182" name="Picture 25" descr="rzhev-gerb-sovr"/>
          <p:cNvPicPr>
            <a:picLocks noChangeAspect="1" noChangeArrowheads="1"/>
          </p:cNvPicPr>
          <p:nvPr/>
        </p:nvPicPr>
        <p:blipFill>
          <a:blip r:embed="rId4">
            <a:lum bright="6000"/>
          </a:blip>
          <a:srcRect/>
          <a:stretch>
            <a:fillRect/>
          </a:stretch>
        </p:blipFill>
        <p:spPr bwMode="auto">
          <a:xfrm>
            <a:off x="392877" y="260648"/>
            <a:ext cx="642942" cy="81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" name="Прямая соединительная линия 30"/>
          <p:cNvCxnSpPr/>
          <p:nvPr/>
        </p:nvCxnSpPr>
        <p:spPr>
          <a:xfrm rot="5400000">
            <a:off x="1750199" y="1750207"/>
            <a:ext cx="1857388" cy="1357322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rot="10800000" flipV="1">
            <a:off x="3500430" y="4572008"/>
            <a:ext cx="1143008" cy="714380"/>
          </a:xfrm>
          <a:prstGeom prst="line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Заголовок 1"/>
          <p:cNvSpPr txBox="1">
            <a:spLocks/>
          </p:cNvSpPr>
          <p:nvPr/>
        </p:nvSpPr>
        <p:spPr>
          <a:xfrm>
            <a:off x="1285852" y="214290"/>
            <a:ext cx="7215238" cy="642942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cap="all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Иные  межбюджетные трансферты бюджету города Ржева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cap="all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</a:rPr>
              <a:t>в 2022 году</a:t>
            </a:r>
            <a:endParaRPr kumimoji="0" lang="ru-RU" sz="1600" b="1" i="0" u="none" strike="noStrike" kern="1200" cap="all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</a:endParaRPr>
          </a:p>
        </p:txBody>
      </p:sp>
      <p:cxnSp>
        <p:nvCxnSpPr>
          <p:cNvPr id="162" name="Прямая соединительная линия 161"/>
          <p:cNvCxnSpPr/>
          <p:nvPr/>
        </p:nvCxnSpPr>
        <p:spPr>
          <a:xfrm>
            <a:off x="5929322" y="4286256"/>
            <a:ext cx="1285884" cy="142876"/>
          </a:xfrm>
          <a:prstGeom prst="line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s.galagan\Documents\My Pictures\1600px-Военное_мемориальное_кладбище_(Ржев)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286256"/>
            <a:ext cx="1954472" cy="1571636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59" name="Прямая соединительная линия 58"/>
          <p:cNvCxnSpPr/>
          <p:nvPr/>
        </p:nvCxnSpPr>
        <p:spPr>
          <a:xfrm rot="10800000">
            <a:off x="5572132" y="1285860"/>
            <a:ext cx="785818" cy="7144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 rot="10800000">
            <a:off x="5715008" y="1500174"/>
            <a:ext cx="1143008" cy="42862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7072330" y="3357562"/>
            <a:ext cx="1857388" cy="142876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МДОУ детский сад № 6 </a:t>
            </a:r>
          </a:p>
          <a:p>
            <a:pPr lvl="0" algn="ctr"/>
            <a:r>
              <a:rPr lang="ru-RU" sz="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Приобретение:  </a:t>
            </a:r>
          </a:p>
          <a:p>
            <a:pPr lvl="0" algn="ctr"/>
            <a:r>
              <a:rPr lang="ru-RU" sz="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мебели и линолеума – 120,0 тыс. руб.;</a:t>
            </a:r>
          </a:p>
          <a:p>
            <a:pPr algn="ctr"/>
            <a:r>
              <a:rPr lang="ru-RU" sz="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 ковров, краски и шпаклевки  – 120,0 тыс. руб.;</a:t>
            </a:r>
          </a:p>
          <a:p>
            <a:pPr lvl="0" algn="ctr"/>
            <a:r>
              <a:rPr lang="ru-RU" sz="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 театральных костюмов, игр, игрушек  – 100,0 тыс. руб.</a:t>
            </a:r>
            <a:endParaRPr lang="ru-RU" sz="9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6715140" y="1643050"/>
            <a:ext cx="2286016" cy="17145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реализацию мероприятий по обращениям, поступающим к депутатам Законодательного Собрания Тверской области в рамках реализации ППМИ </a:t>
            </a:r>
            <a:r>
              <a:rPr lang="ru-RU" sz="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300,0 тыс. руб. </a:t>
            </a:r>
            <a:r>
              <a:rPr lang="ru-RU" sz="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(100%):</a:t>
            </a:r>
            <a:endParaRPr lang="ru-RU" sz="9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Устройство детской площадки на придомовой территории: г. Ржев,  Советская пл., д. 11 – 150,0 тыс. руб.;</a:t>
            </a:r>
          </a:p>
          <a:p>
            <a:pPr lvl="0" algn="ctr"/>
            <a:r>
              <a:rPr lang="ru-RU" sz="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 Устройство спортивной площадки на придомовой территории: г. Ржев,  ул. Ленина, д. 14а – 150,0 тыс. руб.</a:t>
            </a: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4000496" y="4929198"/>
            <a:ext cx="1071570" cy="142876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МДОУ детский сад № 21 </a:t>
            </a:r>
            <a:r>
              <a:rPr lang="ru-RU" sz="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Приобретение и установка теневого навеса </a:t>
            </a:r>
          </a:p>
          <a:p>
            <a:pPr lvl="0" algn="ctr"/>
            <a:r>
              <a:rPr lang="ru-RU" sz="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380,0 тыс. руб. </a:t>
            </a:r>
            <a:endParaRPr lang="ru-RU" sz="9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Скругленный прямоугольник 86"/>
          <p:cNvSpPr/>
          <p:nvPr/>
        </p:nvSpPr>
        <p:spPr>
          <a:xfrm>
            <a:off x="6286512" y="5500702"/>
            <a:ext cx="1214446" cy="92869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МДОУ детский сад № 22 </a:t>
            </a:r>
          </a:p>
          <a:p>
            <a:pPr lvl="0" algn="ctr"/>
            <a:r>
              <a:rPr lang="ru-RU" sz="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Приобретение детских кроватей</a:t>
            </a:r>
          </a:p>
          <a:p>
            <a:pPr lvl="0" algn="ctr"/>
            <a:r>
              <a:rPr lang="ru-RU" sz="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100,0 тыс. руб.</a:t>
            </a:r>
            <a:endParaRPr lang="ru-RU" sz="9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143636" y="1000108"/>
            <a:ext cx="2714644" cy="6429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содействие развитию малого и среднего предпринимательства в сфере туризма </a:t>
            </a:r>
          </a:p>
          <a:p>
            <a:pPr lvl="0" algn="ctr"/>
            <a:r>
              <a:rPr lang="ru-RU" sz="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 4 930,2 тыс. руб. </a:t>
            </a:r>
            <a:r>
              <a:rPr lang="ru-RU" sz="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(100%) 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928794" y="5143512"/>
            <a:ext cx="2000264" cy="114300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Приобретение и установка комплектов турникетов для занятия </a:t>
            </a:r>
            <a:r>
              <a:rPr lang="ru-RU" sz="9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воркаутом</a:t>
            </a:r>
            <a:r>
              <a:rPr lang="ru-RU" sz="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 территориях, прилегающих к домам по:</a:t>
            </a:r>
          </a:p>
          <a:p>
            <a:pPr lvl="0" algn="ctr"/>
            <a:r>
              <a:rPr lang="ru-RU" sz="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ул. Октябрьская, д. 8а и </a:t>
            </a:r>
          </a:p>
          <a:p>
            <a:pPr lvl="0" algn="ctr"/>
            <a:r>
              <a:rPr lang="ru-RU" sz="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ул. Тимирязева, д. 1 </a:t>
            </a:r>
          </a:p>
          <a:p>
            <a:pPr lvl="0" algn="ctr"/>
            <a:r>
              <a:rPr lang="ru-RU" sz="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 250,0 тыс. руб.</a:t>
            </a:r>
            <a:endParaRPr lang="ru-RU" sz="9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d:\Users\Галаган\Pictures\pOYftAh81L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1428736"/>
            <a:ext cx="2286016" cy="1285884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714348" y="928670"/>
            <a:ext cx="2357454" cy="6429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05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создание комфортной городской среды</a:t>
            </a:r>
          </a:p>
          <a:p>
            <a:pPr lvl="0" algn="ctr"/>
            <a:r>
              <a:rPr lang="ru-RU" sz="105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 95 820,0 тыс. руб. </a:t>
            </a:r>
            <a:r>
              <a:rPr lang="ru-RU" sz="105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(100%) 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42844" y="3000372"/>
            <a:ext cx="1928826" cy="157163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реализацию Закона Тверской области от 16.02.2009 № 7-ЗО  «О статусе города Тверской области, удостоенного почетного звания Российской Федерации  </a:t>
            </a:r>
          </a:p>
          <a:p>
            <a:pPr lvl="0" algn="ctr"/>
            <a:r>
              <a:rPr lang="ru-RU" sz="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«Город воинской славы»» </a:t>
            </a:r>
          </a:p>
          <a:p>
            <a:pPr algn="ctr"/>
            <a:endParaRPr lang="en-US" sz="9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9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4 374,8 тыс. руб.</a:t>
            </a:r>
          </a:p>
          <a:p>
            <a:pPr lvl="0" algn="ctr"/>
            <a:r>
              <a:rPr lang="ru-RU" sz="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(97,5%  при плане</a:t>
            </a:r>
          </a:p>
          <a:p>
            <a:pPr lvl="0" algn="ctr"/>
            <a:r>
              <a:rPr lang="ru-RU" sz="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4 486,1 тыс. руб.)</a:t>
            </a:r>
            <a:endParaRPr lang="ru-RU" sz="9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214546" y="4000504"/>
            <a:ext cx="1785950" cy="100013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Приобретение аварийно-спасательного оборудования для ликвидации чрезвычайных ситуаций природного и техногенного характера</a:t>
            </a:r>
          </a:p>
          <a:p>
            <a:pPr lvl="0" algn="ctr"/>
            <a:r>
              <a:rPr lang="ru-RU" sz="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75,0 тыс. руб.</a:t>
            </a:r>
            <a:endParaRPr lang="ru-RU" sz="9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 rot="16200000" flipH="1">
            <a:off x="4321967" y="2321711"/>
            <a:ext cx="2214578" cy="42862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rot="5400000">
            <a:off x="3143240" y="1714488"/>
            <a:ext cx="785818" cy="35719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>
            <a:stCxn id="16" idx="2"/>
          </p:cNvCxnSpPr>
          <p:nvPr/>
        </p:nvCxnSpPr>
        <p:spPr>
          <a:xfrm rot="16200000" flipH="1">
            <a:off x="4304107" y="1732348"/>
            <a:ext cx="500068" cy="17859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3143240" y="928670"/>
            <a:ext cx="2643206" cy="6429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05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Прочие межбюджетные трансферты</a:t>
            </a:r>
          </a:p>
          <a:p>
            <a:pPr lvl="0" algn="ctr"/>
            <a:r>
              <a:rPr lang="ru-RU" sz="105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- 12 766,0 тыс. руб</a:t>
            </a:r>
            <a:r>
              <a:rPr lang="ru-RU" sz="105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algn="ctr"/>
            <a:r>
              <a:rPr lang="ru-RU" sz="105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(99,1% при плане 12 887,3 тыс. руб.)</a:t>
            </a:r>
            <a:endParaRPr lang="ru-RU" sz="105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2714612" y="2214554"/>
            <a:ext cx="928694" cy="164307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реализацию мероприятий по переселению граждан из аварийного жилищного фонда:</a:t>
            </a:r>
          </a:p>
          <a:p>
            <a:pPr lvl="0" algn="ctr"/>
            <a:r>
              <a:rPr lang="ru-RU" sz="9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278,0 тыс. ру</a:t>
            </a:r>
            <a:r>
              <a:rPr lang="ru-RU" sz="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б. </a:t>
            </a:r>
            <a:r>
              <a:rPr lang="ru-RU" sz="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(100%)</a:t>
            </a:r>
            <a:r>
              <a:rPr lang="ru-RU" sz="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9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Скругленный прямоугольник 98"/>
          <p:cNvSpPr/>
          <p:nvPr/>
        </p:nvSpPr>
        <p:spPr>
          <a:xfrm>
            <a:off x="7715272" y="5429264"/>
            <a:ext cx="1214446" cy="92869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МДОУ детский сад № 29 </a:t>
            </a:r>
          </a:p>
          <a:p>
            <a:pPr lvl="0" algn="ctr"/>
            <a:r>
              <a:rPr lang="ru-RU" sz="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Приобретение детских кроватей</a:t>
            </a:r>
          </a:p>
          <a:p>
            <a:pPr lvl="0" algn="ctr"/>
            <a:r>
              <a:rPr lang="ru-RU" sz="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100,0 тыс. руб.</a:t>
            </a:r>
            <a:endParaRPr lang="ru-RU" sz="9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5" name="Picture 11" descr="https://hozotdel.ru/wa-data/public/shop/products/59/31/3159/images/10222/10222.750x0.jpg"/>
          <p:cNvPicPr>
            <a:picLocks noChangeAspect="1" noChangeArrowheads="1"/>
          </p:cNvPicPr>
          <p:nvPr/>
        </p:nvPicPr>
        <p:blipFill>
          <a:blip r:embed="rId7" cstate="print">
            <a:lum bright="24000" contrast="-11000"/>
          </a:blip>
          <a:srcRect/>
          <a:stretch>
            <a:fillRect/>
          </a:stretch>
        </p:blipFill>
        <p:spPr bwMode="auto">
          <a:xfrm>
            <a:off x="3786182" y="2571744"/>
            <a:ext cx="1506223" cy="100013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77" name="Скругленный прямоугольник 76"/>
          <p:cNvSpPr/>
          <p:nvPr/>
        </p:nvSpPr>
        <p:spPr>
          <a:xfrm>
            <a:off x="3643306" y="2000240"/>
            <a:ext cx="1714512" cy="7858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реализацию образовательных проектов в рамках поддержки школьных инициатив:</a:t>
            </a:r>
          </a:p>
          <a:p>
            <a:pPr lvl="0" algn="ctr"/>
            <a:r>
              <a:rPr lang="ru-RU" sz="9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648,0 тыс. ру</a:t>
            </a:r>
            <a:r>
              <a:rPr lang="ru-RU" sz="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б. </a:t>
            </a:r>
            <a:r>
              <a:rPr lang="ru-RU" sz="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(100%)</a:t>
            </a:r>
            <a:endParaRPr lang="ru-RU" sz="9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5715008" y="1928802"/>
            <a:ext cx="1000132" cy="164307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приобретение и установку детских игровых комплексов:</a:t>
            </a:r>
          </a:p>
          <a:p>
            <a:pPr lvl="0" algn="ctr"/>
            <a:r>
              <a:rPr lang="ru-RU" sz="9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990,0 тыс. ру</a:t>
            </a:r>
            <a:r>
              <a:rPr lang="ru-RU" sz="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б. </a:t>
            </a:r>
          </a:p>
          <a:p>
            <a:pPr lvl="0" algn="ctr"/>
            <a:r>
              <a:rPr lang="ru-RU" sz="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(99,0% при плане 1 000 тыс. руб.)</a:t>
            </a:r>
            <a:endParaRPr lang="ru-RU" sz="9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3" name="Прямая соединительная линия 112"/>
          <p:cNvCxnSpPr/>
          <p:nvPr/>
        </p:nvCxnSpPr>
        <p:spPr>
          <a:xfrm rot="16200000" flipH="1">
            <a:off x="5786446" y="4643446"/>
            <a:ext cx="928694" cy="928694"/>
          </a:xfrm>
          <a:prstGeom prst="line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кругленный прямоугольник 17"/>
          <p:cNvSpPr/>
          <p:nvPr/>
        </p:nvSpPr>
        <p:spPr>
          <a:xfrm>
            <a:off x="4500562" y="3571876"/>
            <a:ext cx="1714512" cy="114300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реализацию мероприятий по обращениям, </a:t>
            </a:r>
          </a:p>
          <a:p>
            <a:pPr lvl="0" algn="ctr"/>
            <a:r>
              <a:rPr lang="ru-RU" sz="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поступающим к депутатам </a:t>
            </a:r>
          </a:p>
          <a:p>
            <a:pPr lvl="0" algn="ctr"/>
            <a:r>
              <a:rPr lang="ru-RU" sz="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Законодательного Собрания Тверской области:</a:t>
            </a:r>
          </a:p>
          <a:p>
            <a:pPr lvl="0" algn="ctr"/>
            <a:r>
              <a:rPr lang="ru-RU" sz="9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1 245,0 тыс. ру</a:t>
            </a:r>
            <a:r>
              <a:rPr lang="ru-RU" sz="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б. </a:t>
            </a:r>
            <a:r>
              <a:rPr lang="ru-RU" sz="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(100%)</a:t>
            </a:r>
            <a:r>
              <a:rPr lang="ru-RU" sz="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9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«»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611699"/>
            <a:ext cx="3526153" cy="2433616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6" descr="http://zarabotay-dengy.ru/wp-content/uploads/2014/05/24434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2708920"/>
            <a:ext cx="2928958" cy="250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" name="Picture 10" descr="rzhev-gerb-sovr"/>
          <p:cNvPicPr>
            <a:picLocks noChangeAspect="1" noChangeArrowheads="1"/>
          </p:cNvPicPr>
          <p:nvPr/>
        </p:nvPicPr>
        <p:blipFill>
          <a:blip r:embed="rId5">
            <a:lum bright="6000"/>
          </a:blip>
          <a:srcRect/>
          <a:stretch>
            <a:fillRect/>
          </a:stretch>
        </p:blipFill>
        <p:spPr bwMode="auto">
          <a:xfrm>
            <a:off x="395536" y="285728"/>
            <a:ext cx="71438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971600" y="1404646"/>
            <a:ext cx="7416824" cy="1890981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cap="all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расходы 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Бюджета</a:t>
            </a:r>
            <a:r>
              <a:rPr kumimoji="0" lang="ru-RU" sz="3200" b="1" i="0" u="none" strike="noStrike" kern="1200" cap="all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 города Ржева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cap="all" baseline="0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за 2022 год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="1" cap="all" baseline="0" dirty="0" smtClean="0"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latin typeface="Cambria" pitchFamily="18" charset="0"/>
              <a:ea typeface="+mj-ea"/>
              <a:cs typeface="+mj-cs"/>
            </a:endParaRP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83221069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rzhev-gerb-sovr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295275" y="238080"/>
            <a:ext cx="71438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95275" y="573990"/>
            <a:ext cx="8435280" cy="4752528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/>
          <a:p>
            <a:pPr marR="9144" algn="just">
              <a:spcBef>
                <a:spcPct val="0"/>
              </a:spcBef>
              <a:defRPr/>
            </a:pPr>
            <a:r>
              <a:rPr lang="ru-RU" sz="2000" spc="-15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spc="-10" dirty="0">
              <a:latin typeface="Times New Roman" pitchFamily="18" charset="0"/>
              <a:cs typeface="Times New Roman" pitchFamily="18" charset="0"/>
            </a:endParaRPr>
          </a:p>
          <a:p>
            <a:pPr marR="9144" algn="just">
              <a:spcBef>
                <a:spcPct val="0"/>
              </a:spcBef>
              <a:defRPr/>
            </a:pPr>
            <a:endParaRPr lang="ru-RU" sz="2000" b="1" spc="-15" dirty="0" smtClean="0">
              <a:solidFill>
                <a:srgbClr val="22576A"/>
              </a:solidFill>
              <a:latin typeface="Times New Roman" pitchFamily="18" charset="0"/>
              <a:cs typeface="Times New Roman" pitchFamily="18" charset="0"/>
            </a:endParaRPr>
          </a:p>
          <a:p>
            <a:pPr marR="9144" algn="just">
              <a:spcBef>
                <a:spcPct val="0"/>
              </a:spcBef>
              <a:defRPr/>
            </a:pPr>
            <a:r>
              <a:rPr lang="ru-RU" sz="2000" spc="-5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R="9144" algn="just">
              <a:spcBef>
                <a:spcPct val="0"/>
              </a:spcBef>
              <a:defRPr/>
            </a:pPr>
            <a:r>
              <a:rPr lang="ru-RU" sz="2000" spc="-5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spc="-5" dirty="0" smtClean="0">
                <a:latin typeface="Times New Roman" pitchFamily="18" charset="0"/>
                <a:cs typeface="Times New Roman" pitchFamily="18" charset="0"/>
              </a:rPr>
              <a:t>Формирование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15" dirty="0" smtClean="0">
                <a:latin typeface="Times New Roman" pitchFamily="18" charset="0"/>
                <a:cs typeface="Times New Roman" pitchFamily="18" charset="0"/>
              </a:rPr>
              <a:t>расходов</a:t>
            </a:r>
            <a:r>
              <a:rPr lang="ru-RU" sz="2000" spc="-10" dirty="0" smtClean="0">
                <a:latin typeface="Times New Roman" pitchFamily="18" charset="0"/>
                <a:cs typeface="Times New Roman" pitchFamily="18" charset="0"/>
              </a:rPr>
              <a:t> осуществляется</a:t>
            </a:r>
            <a:r>
              <a:rPr lang="ru-RU" sz="20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10" dirty="0" smtClean="0">
                <a:latin typeface="Times New Roman" pitchFamily="18" charset="0"/>
                <a:cs typeface="Times New Roman" pitchFamily="18" charset="0"/>
              </a:rPr>
              <a:t>соответствии</a:t>
            </a:r>
            <a:r>
              <a:rPr lang="ru-RU" sz="20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15" dirty="0" smtClean="0">
                <a:latin typeface="Times New Roman" pitchFamily="18" charset="0"/>
                <a:cs typeface="Times New Roman" pitchFamily="18" charset="0"/>
              </a:rPr>
              <a:t>расходными </a:t>
            </a:r>
            <a:r>
              <a:rPr lang="ru-RU" sz="2000" spc="-10" dirty="0" smtClean="0">
                <a:latin typeface="Times New Roman" pitchFamily="18" charset="0"/>
                <a:cs typeface="Times New Roman" pitchFamily="18" charset="0"/>
              </a:rPr>
              <a:t> обязательствами,</a:t>
            </a:r>
            <a:r>
              <a:rPr lang="ru-RU" sz="2000" spc="-5" dirty="0" smtClean="0">
                <a:latin typeface="Times New Roman" pitchFamily="18" charset="0"/>
                <a:cs typeface="Times New Roman" pitchFamily="18" charset="0"/>
              </a:rPr>
              <a:t> обусловленными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5" dirty="0" smtClean="0">
                <a:latin typeface="Times New Roman" pitchFamily="18" charset="0"/>
                <a:cs typeface="Times New Roman" pitchFamily="18" charset="0"/>
              </a:rPr>
              <a:t>установленным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10" dirty="0" smtClean="0">
                <a:latin typeface="Times New Roman" pitchFamily="18" charset="0"/>
                <a:cs typeface="Times New Roman" pitchFamily="18" charset="0"/>
              </a:rPr>
              <a:t>законодательством </a:t>
            </a:r>
            <a:r>
              <a:rPr lang="ru-RU" sz="2000" spc="-5" dirty="0" smtClean="0">
                <a:latin typeface="Times New Roman" pitchFamily="18" charset="0"/>
                <a:cs typeface="Times New Roman" pitchFamily="18" charset="0"/>
              </a:rPr>
              <a:t> разграничением полномочий, исполнение </a:t>
            </a:r>
            <a:r>
              <a:rPr lang="ru-RU" sz="2000" spc="-10" dirty="0" smtClean="0">
                <a:latin typeface="Times New Roman" pitchFamily="18" charset="0"/>
                <a:cs typeface="Times New Roman" pitchFamily="18" charset="0"/>
              </a:rPr>
              <a:t>которых должно происходить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spc="-5" dirty="0" smtClean="0">
                <a:latin typeface="Times New Roman" pitchFamily="18" charset="0"/>
                <a:cs typeface="Times New Roman" pitchFamily="18" charset="0"/>
              </a:rPr>
              <a:t>очередном финансовом</a:t>
            </a:r>
            <a:r>
              <a:rPr lang="ru-RU" sz="20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25" dirty="0" smtClean="0">
                <a:latin typeface="Times New Roman" pitchFamily="18" charset="0"/>
                <a:cs typeface="Times New Roman" pitchFamily="18" charset="0"/>
              </a:rPr>
              <a:t>году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5" dirty="0" smtClean="0"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ru-RU" sz="2000" spc="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10" dirty="0" smtClean="0">
                <a:latin typeface="Times New Roman" pitchFamily="18" charset="0"/>
                <a:cs typeface="Times New Roman" pitchFamily="18" charset="0"/>
              </a:rPr>
              <a:t>счёт</a:t>
            </a:r>
            <a:r>
              <a:rPr lang="ru-RU" sz="2000" spc="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10" dirty="0" smtClean="0">
                <a:latin typeface="Times New Roman" pitchFamily="18" charset="0"/>
                <a:cs typeface="Times New Roman" pitchFamily="18" charset="0"/>
              </a:rPr>
              <a:t>средств</a:t>
            </a:r>
            <a:r>
              <a:rPr lang="ru-RU" sz="2000" spc="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10" dirty="0" smtClean="0">
                <a:latin typeface="Times New Roman" pitchFamily="18" charset="0"/>
                <a:cs typeface="Times New Roman" pitchFamily="18" charset="0"/>
              </a:rPr>
              <a:t>соответствующих</a:t>
            </a:r>
            <a:r>
              <a:rPr lang="ru-RU" sz="2000" spc="3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15" dirty="0" smtClean="0">
                <a:latin typeface="Times New Roman" pitchFamily="18" charset="0"/>
                <a:cs typeface="Times New Roman" pitchFamily="18" charset="0"/>
              </a:rPr>
              <a:t>бюджетов.</a:t>
            </a:r>
          </a:p>
          <a:p>
            <a:pPr marR="9144" algn="just">
              <a:spcBef>
                <a:spcPct val="0"/>
              </a:spcBef>
              <a:defRPr/>
            </a:pPr>
            <a:endParaRPr lang="ru-RU" sz="2000" spc="-15" dirty="0" smtClean="0">
              <a:latin typeface="Times New Roman" pitchFamily="18" charset="0"/>
              <a:cs typeface="Times New Roman" pitchFamily="18" charset="0"/>
            </a:endParaRPr>
          </a:p>
          <a:p>
            <a:pPr marR="9144" algn="just">
              <a:spcBef>
                <a:spcPct val="0"/>
              </a:spcBef>
              <a:defRPr/>
            </a:pPr>
            <a:r>
              <a:rPr lang="ru-RU" sz="2000" spc="-15" dirty="0" smtClean="0">
                <a:latin typeface="Times New Roman" pitchFamily="18" charset="0"/>
                <a:cs typeface="Times New Roman" pitchFamily="18" charset="0"/>
              </a:rPr>
              <a:t>        Расходы</a:t>
            </a:r>
            <a:r>
              <a:rPr lang="ru-RU" sz="20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15" dirty="0" smtClean="0">
                <a:latin typeface="Times New Roman" pitchFamily="18" charset="0"/>
                <a:cs typeface="Times New Roman" pitchFamily="18" charset="0"/>
              </a:rPr>
              <a:t>бюджета</a:t>
            </a:r>
            <a:r>
              <a:rPr lang="ru-RU" sz="2000" spc="2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15" dirty="0" smtClean="0">
                <a:latin typeface="Times New Roman" pitchFamily="18" charset="0"/>
                <a:cs typeface="Times New Roman" pitchFamily="18" charset="0"/>
              </a:rPr>
              <a:t>города</a:t>
            </a:r>
            <a:r>
              <a:rPr lang="ru-RU" sz="2000" spc="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30" dirty="0" smtClean="0">
                <a:latin typeface="Times New Roman" pitchFamily="18" charset="0"/>
                <a:cs typeface="Times New Roman" pitchFamily="18" charset="0"/>
              </a:rPr>
              <a:t>Ржева р</a:t>
            </a:r>
            <a:r>
              <a:rPr lang="ru-RU" sz="2000" spc="-10" dirty="0" smtClean="0">
                <a:latin typeface="Times New Roman" pitchFamily="18" charset="0"/>
                <a:cs typeface="Times New Roman" pitchFamily="18" charset="0"/>
              </a:rPr>
              <a:t>аспределены: </a:t>
            </a:r>
          </a:p>
          <a:p>
            <a:pPr marR="9144" algn="just">
              <a:spcBef>
                <a:spcPct val="0"/>
              </a:spcBef>
              <a:defRPr/>
            </a:pPr>
            <a:r>
              <a:rPr lang="ru-RU" sz="2000" spc="-5" dirty="0" smtClean="0">
                <a:latin typeface="Times New Roman" pitchFamily="18" charset="0"/>
                <a:cs typeface="Times New Roman" pitchFamily="18" charset="0"/>
              </a:rPr>
              <a:t>        по</a:t>
            </a:r>
            <a:r>
              <a:rPr lang="ru-RU" sz="20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sz="2000" spc="-10" dirty="0" smtClean="0">
                <a:latin typeface="Times New Roman" pitchFamily="18" charset="0"/>
                <a:cs typeface="Times New Roman" pitchFamily="18" charset="0"/>
              </a:rPr>
              <a:t>разделам</a:t>
            </a:r>
            <a:r>
              <a:rPr lang="ru-RU" sz="2000" spc="-3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15" dirty="0" smtClean="0">
                <a:latin typeface="Times New Roman" pitchFamily="18" charset="0"/>
                <a:cs typeface="Times New Roman" pitchFamily="18" charset="0"/>
              </a:rPr>
              <a:t>бюджетной</a:t>
            </a:r>
            <a:r>
              <a:rPr lang="ru-RU" sz="2000" spc="20" dirty="0" smtClean="0">
                <a:latin typeface="Times New Roman" pitchFamily="18" charset="0"/>
                <a:cs typeface="Times New Roman" pitchFamily="18" charset="0"/>
              </a:rPr>
              <a:t>  к</a:t>
            </a:r>
            <a:r>
              <a:rPr lang="ru-RU" sz="2000" spc="-5" dirty="0" smtClean="0">
                <a:latin typeface="Times New Roman" pitchFamily="18" charset="0"/>
                <a:cs typeface="Times New Roman" pitchFamily="18" charset="0"/>
              </a:rPr>
              <a:t>лассификации;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60375">
              <a:lnSpc>
                <a:spcPct val="100000"/>
              </a:lnSpc>
            </a:pPr>
            <a:r>
              <a:rPr lang="ru-RU" sz="2000" spc="-5" dirty="0" smtClean="0">
                <a:latin typeface="Times New Roman" pitchFamily="18" charset="0"/>
                <a:cs typeface="Times New Roman" pitchFamily="18" charset="0"/>
              </a:rPr>
              <a:t> по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13</a:t>
            </a:r>
            <a:r>
              <a:rPr lang="ru-RU" sz="2000" spc="-5" dirty="0" smtClean="0">
                <a:latin typeface="Times New Roman" pitchFamily="18" charset="0"/>
                <a:cs typeface="Times New Roman" pitchFamily="18" charset="0"/>
              </a:rPr>
              <a:t> муниципальным программам;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60375">
              <a:lnSpc>
                <a:spcPct val="100000"/>
              </a:lnSpc>
            </a:pPr>
            <a:r>
              <a:rPr lang="ru-RU" sz="2000" spc="-5" dirty="0" smtClean="0">
                <a:latin typeface="Times New Roman" pitchFamily="18" charset="0"/>
                <a:cs typeface="Times New Roman" pitchFamily="18" charset="0"/>
              </a:rPr>
              <a:t> по</a:t>
            </a:r>
            <a:r>
              <a:rPr lang="ru-RU" sz="2000" spc="15" dirty="0" smtClean="0"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ru-RU" sz="20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10" dirty="0" smtClean="0">
                <a:latin typeface="Times New Roman" pitchFamily="18" charset="0"/>
                <a:cs typeface="Times New Roman" pitchFamily="18" charset="0"/>
              </a:rPr>
              <a:t>распорядителям</a:t>
            </a:r>
            <a:r>
              <a:rPr lang="ru-RU" sz="2000" spc="-15" dirty="0" smtClean="0">
                <a:latin typeface="Times New Roman" pitchFamily="18" charset="0"/>
                <a:cs typeface="Times New Roman" pitchFamily="18" charset="0"/>
              </a:rPr>
              <a:t> бюджетных</a:t>
            </a:r>
            <a:r>
              <a:rPr lang="ru-RU" sz="2000" spc="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10" dirty="0" smtClean="0">
                <a:latin typeface="Times New Roman" pitchFamily="18" charset="0"/>
                <a:cs typeface="Times New Roman" pitchFamily="18" charset="0"/>
              </a:rPr>
              <a:t>средств.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R="9144">
              <a:spcBef>
                <a:spcPct val="0"/>
              </a:spcBef>
              <a:defRPr/>
            </a:pPr>
            <a:endParaRPr lang="ru-RU" sz="2000" dirty="0" smtClean="0">
              <a:latin typeface="Calibri"/>
              <a:cs typeface="Calibri"/>
            </a:endParaRPr>
          </a:p>
          <a:p>
            <a:pPr marR="9144">
              <a:spcBef>
                <a:spcPct val="0"/>
              </a:spcBef>
              <a:defRPr/>
            </a:pPr>
            <a:endParaRPr lang="ru-RU" sz="2000" dirty="0" smtClean="0">
              <a:latin typeface="Calibri"/>
              <a:cs typeface="Calibri"/>
            </a:endParaRPr>
          </a:p>
          <a:p>
            <a:pPr marR="9144" algn="ctr">
              <a:spcBef>
                <a:spcPct val="0"/>
              </a:spcBef>
              <a:defRPr/>
            </a:pPr>
            <a:endParaRPr lang="ru-RU" sz="2000" dirty="0" smtClean="0">
              <a:latin typeface="Calibri"/>
              <a:cs typeface="Calibri"/>
            </a:endParaRPr>
          </a:p>
          <a:p>
            <a:pPr marR="9144" algn="ctr">
              <a:spcBef>
                <a:spcPct val="0"/>
              </a:spcBef>
              <a:defRPr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R="9144" lvl="0" algn="ctr">
              <a:spcBef>
                <a:spcPct val="0"/>
              </a:spcBef>
              <a:defRPr/>
            </a:pPr>
            <a:endParaRPr lang="ru-RU" sz="2000" b="1" cap="all" baseline="0" dirty="0" smtClean="0"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7" name="object 3"/>
          <p:cNvGrpSpPr/>
          <p:nvPr/>
        </p:nvGrpSpPr>
        <p:grpSpPr>
          <a:xfrm>
            <a:off x="295275" y="4672330"/>
            <a:ext cx="8848725" cy="2185670"/>
            <a:chOff x="161544" y="3948684"/>
            <a:chExt cx="8848725" cy="2185670"/>
          </a:xfrm>
        </p:grpSpPr>
        <p:sp>
          <p:nvSpPr>
            <p:cNvPr id="8" name="object 4"/>
            <p:cNvSpPr/>
            <p:nvPr/>
          </p:nvSpPr>
          <p:spPr>
            <a:xfrm>
              <a:off x="161544" y="3948684"/>
              <a:ext cx="6713220" cy="2185670"/>
            </a:xfrm>
            <a:custGeom>
              <a:avLst/>
              <a:gdLst/>
              <a:ahLst/>
              <a:cxnLst/>
              <a:rect l="l" t="t" r="r" b="b"/>
              <a:pathLst>
                <a:path w="6713220" h="2185670">
                  <a:moveTo>
                    <a:pt x="1895348" y="0"/>
                  </a:moveTo>
                  <a:lnTo>
                    <a:pt x="1823974" y="9525"/>
                  </a:lnTo>
                  <a:lnTo>
                    <a:pt x="1828673" y="142875"/>
                  </a:lnTo>
                  <a:lnTo>
                    <a:pt x="1761998" y="142875"/>
                  </a:lnTo>
                  <a:lnTo>
                    <a:pt x="1757299" y="261874"/>
                  </a:lnTo>
                  <a:lnTo>
                    <a:pt x="1600073" y="252349"/>
                  </a:lnTo>
                  <a:lnTo>
                    <a:pt x="1571498" y="257048"/>
                  </a:lnTo>
                  <a:lnTo>
                    <a:pt x="1576324" y="990346"/>
                  </a:lnTo>
                  <a:lnTo>
                    <a:pt x="1419098" y="985520"/>
                  </a:lnTo>
                  <a:lnTo>
                    <a:pt x="1414399" y="1014095"/>
                  </a:lnTo>
                  <a:lnTo>
                    <a:pt x="1366774" y="1014095"/>
                  </a:lnTo>
                  <a:lnTo>
                    <a:pt x="1366774" y="842772"/>
                  </a:lnTo>
                  <a:lnTo>
                    <a:pt x="1323975" y="837946"/>
                  </a:lnTo>
                  <a:lnTo>
                    <a:pt x="1323975" y="771271"/>
                  </a:lnTo>
                  <a:lnTo>
                    <a:pt x="1257300" y="771271"/>
                  </a:lnTo>
                  <a:lnTo>
                    <a:pt x="1261999" y="1176020"/>
                  </a:lnTo>
                  <a:lnTo>
                    <a:pt x="1214374" y="1166495"/>
                  </a:lnTo>
                  <a:lnTo>
                    <a:pt x="1204849" y="1042670"/>
                  </a:lnTo>
                  <a:lnTo>
                    <a:pt x="1162050" y="1042670"/>
                  </a:lnTo>
                  <a:lnTo>
                    <a:pt x="1162050" y="1475994"/>
                  </a:lnTo>
                  <a:lnTo>
                    <a:pt x="1119124" y="1471168"/>
                  </a:lnTo>
                  <a:lnTo>
                    <a:pt x="1109599" y="1399794"/>
                  </a:lnTo>
                  <a:lnTo>
                    <a:pt x="1076274" y="1399794"/>
                  </a:lnTo>
                  <a:lnTo>
                    <a:pt x="1081036" y="1061720"/>
                  </a:lnTo>
                  <a:lnTo>
                    <a:pt x="852449" y="1061720"/>
                  </a:lnTo>
                  <a:lnTo>
                    <a:pt x="847686" y="1390269"/>
                  </a:lnTo>
                  <a:lnTo>
                    <a:pt x="738149" y="1395095"/>
                  </a:lnTo>
                  <a:lnTo>
                    <a:pt x="738149" y="1652155"/>
                  </a:lnTo>
                  <a:lnTo>
                    <a:pt x="614337" y="1652155"/>
                  </a:lnTo>
                  <a:lnTo>
                    <a:pt x="614337" y="1580769"/>
                  </a:lnTo>
                  <a:lnTo>
                    <a:pt x="585762" y="1542669"/>
                  </a:lnTo>
                  <a:lnTo>
                    <a:pt x="571474" y="1547368"/>
                  </a:lnTo>
                  <a:lnTo>
                    <a:pt x="571474" y="1642630"/>
                  </a:lnTo>
                  <a:lnTo>
                    <a:pt x="547662" y="1647393"/>
                  </a:lnTo>
                  <a:lnTo>
                    <a:pt x="542899" y="1718818"/>
                  </a:lnTo>
                  <a:lnTo>
                    <a:pt x="514324" y="1723580"/>
                  </a:lnTo>
                  <a:lnTo>
                    <a:pt x="519087" y="1771192"/>
                  </a:lnTo>
                  <a:lnTo>
                    <a:pt x="485749" y="1775942"/>
                  </a:lnTo>
                  <a:lnTo>
                    <a:pt x="485749" y="1533144"/>
                  </a:lnTo>
                  <a:lnTo>
                    <a:pt x="328599" y="1537843"/>
                  </a:lnTo>
                  <a:lnTo>
                    <a:pt x="328599" y="2094953"/>
                  </a:lnTo>
                  <a:lnTo>
                    <a:pt x="285737" y="2094953"/>
                  </a:lnTo>
                  <a:lnTo>
                    <a:pt x="285737" y="1852129"/>
                  </a:lnTo>
                  <a:lnTo>
                    <a:pt x="242874" y="1837842"/>
                  </a:lnTo>
                  <a:lnTo>
                    <a:pt x="247637" y="818896"/>
                  </a:lnTo>
                  <a:lnTo>
                    <a:pt x="233349" y="814197"/>
                  </a:lnTo>
                  <a:lnTo>
                    <a:pt x="238112" y="714248"/>
                  </a:lnTo>
                  <a:lnTo>
                    <a:pt x="214299" y="718947"/>
                  </a:lnTo>
                  <a:lnTo>
                    <a:pt x="209537" y="833247"/>
                  </a:lnTo>
                  <a:lnTo>
                    <a:pt x="176199" y="833247"/>
                  </a:lnTo>
                  <a:lnTo>
                    <a:pt x="185724" y="804672"/>
                  </a:lnTo>
                  <a:lnTo>
                    <a:pt x="138112" y="804672"/>
                  </a:lnTo>
                  <a:lnTo>
                    <a:pt x="128587" y="1147445"/>
                  </a:lnTo>
                  <a:lnTo>
                    <a:pt x="66674" y="1147445"/>
                  </a:lnTo>
                  <a:lnTo>
                    <a:pt x="61912" y="1371219"/>
                  </a:lnTo>
                  <a:lnTo>
                    <a:pt x="0" y="1371219"/>
                  </a:lnTo>
                  <a:lnTo>
                    <a:pt x="9525" y="2185416"/>
                  </a:lnTo>
                  <a:lnTo>
                    <a:pt x="6713220" y="2185416"/>
                  </a:lnTo>
                  <a:lnTo>
                    <a:pt x="6700520" y="1318895"/>
                  </a:lnTo>
                  <a:lnTo>
                    <a:pt x="6690995" y="1152271"/>
                  </a:lnTo>
                  <a:lnTo>
                    <a:pt x="6657721" y="1147445"/>
                  </a:lnTo>
                  <a:lnTo>
                    <a:pt x="6652895" y="1104646"/>
                  </a:lnTo>
                  <a:lnTo>
                    <a:pt x="6595745" y="1104646"/>
                  </a:lnTo>
                  <a:lnTo>
                    <a:pt x="6605270" y="1466469"/>
                  </a:lnTo>
                  <a:lnTo>
                    <a:pt x="6548120" y="1471168"/>
                  </a:lnTo>
                  <a:lnTo>
                    <a:pt x="6538595" y="1376045"/>
                  </a:lnTo>
                  <a:lnTo>
                    <a:pt x="6500495" y="1366520"/>
                  </a:lnTo>
                  <a:lnTo>
                    <a:pt x="6510020" y="1461643"/>
                  </a:lnTo>
                  <a:lnTo>
                    <a:pt x="6443345" y="1461643"/>
                  </a:lnTo>
                  <a:lnTo>
                    <a:pt x="6443345" y="1390269"/>
                  </a:lnTo>
                  <a:lnTo>
                    <a:pt x="6081395" y="1385570"/>
                  </a:lnTo>
                  <a:lnTo>
                    <a:pt x="6076695" y="1637919"/>
                  </a:lnTo>
                  <a:lnTo>
                    <a:pt x="5943345" y="1637919"/>
                  </a:lnTo>
                  <a:lnTo>
                    <a:pt x="5928995" y="1561719"/>
                  </a:lnTo>
                  <a:lnTo>
                    <a:pt x="5900420" y="1561719"/>
                  </a:lnTo>
                  <a:lnTo>
                    <a:pt x="5900420" y="1880692"/>
                  </a:lnTo>
                  <a:lnTo>
                    <a:pt x="5867145" y="1880692"/>
                  </a:lnTo>
                  <a:lnTo>
                    <a:pt x="5862320" y="1928304"/>
                  </a:lnTo>
                  <a:lnTo>
                    <a:pt x="5829045" y="1942592"/>
                  </a:lnTo>
                  <a:lnTo>
                    <a:pt x="5824220" y="1542669"/>
                  </a:lnTo>
                  <a:lnTo>
                    <a:pt x="5671820" y="1542669"/>
                  </a:lnTo>
                  <a:lnTo>
                    <a:pt x="5676645" y="2004491"/>
                  </a:lnTo>
                  <a:lnTo>
                    <a:pt x="5619495" y="2009254"/>
                  </a:lnTo>
                  <a:lnTo>
                    <a:pt x="5619495" y="2071141"/>
                  </a:lnTo>
                  <a:lnTo>
                    <a:pt x="5586095" y="2066378"/>
                  </a:lnTo>
                  <a:lnTo>
                    <a:pt x="5576570" y="714248"/>
                  </a:lnTo>
                  <a:lnTo>
                    <a:pt x="5547995" y="709422"/>
                  </a:lnTo>
                  <a:lnTo>
                    <a:pt x="5547995" y="833247"/>
                  </a:lnTo>
                  <a:lnTo>
                    <a:pt x="5533770" y="828421"/>
                  </a:lnTo>
                  <a:lnTo>
                    <a:pt x="5524245" y="804672"/>
                  </a:lnTo>
                  <a:lnTo>
                    <a:pt x="5481320" y="809371"/>
                  </a:lnTo>
                  <a:lnTo>
                    <a:pt x="5481320" y="1147445"/>
                  </a:lnTo>
                  <a:lnTo>
                    <a:pt x="5400420" y="1152271"/>
                  </a:lnTo>
                  <a:lnTo>
                    <a:pt x="5405120" y="1337945"/>
                  </a:lnTo>
                  <a:lnTo>
                    <a:pt x="5376545" y="1337945"/>
                  </a:lnTo>
                  <a:lnTo>
                    <a:pt x="5376545" y="1390269"/>
                  </a:lnTo>
                  <a:lnTo>
                    <a:pt x="5329046" y="1390269"/>
                  </a:lnTo>
                  <a:lnTo>
                    <a:pt x="5333745" y="1437894"/>
                  </a:lnTo>
                  <a:lnTo>
                    <a:pt x="5052821" y="1447419"/>
                  </a:lnTo>
                  <a:lnTo>
                    <a:pt x="5057520" y="1718818"/>
                  </a:lnTo>
                  <a:lnTo>
                    <a:pt x="4952745" y="1723580"/>
                  </a:lnTo>
                  <a:lnTo>
                    <a:pt x="4952745" y="1685480"/>
                  </a:lnTo>
                  <a:lnTo>
                    <a:pt x="4824221" y="1685480"/>
                  </a:lnTo>
                  <a:lnTo>
                    <a:pt x="4833746" y="1747380"/>
                  </a:lnTo>
                  <a:lnTo>
                    <a:pt x="4781295" y="1752142"/>
                  </a:lnTo>
                  <a:lnTo>
                    <a:pt x="4776596" y="1528318"/>
                  </a:lnTo>
                  <a:lnTo>
                    <a:pt x="4705095" y="1528318"/>
                  </a:lnTo>
                  <a:lnTo>
                    <a:pt x="4705095" y="1480693"/>
                  </a:lnTo>
                  <a:lnTo>
                    <a:pt x="4624196" y="1475994"/>
                  </a:lnTo>
                  <a:lnTo>
                    <a:pt x="4624196" y="1523619"/>
                  </a:lnTo>
                  <a:lnTo>
                    <a:pt x="4557521" y="1523619"/>
                  </a:lnTo>
                  <a:lnTo>
                    <a:pt x="4557521" y="1628394"/>
                  </a:lnTo>
                  <a:lnTo>
                    <a:pt x="4486020" y="1623568"/>
                  </a:lnTo>
                  <a:lnTo>
                    <a:pt x="4490846" y="1666443"/>
                  </a:lnTo>
                  <a:lnTo>
                    <a:pt x="4309871" y="1661680"/>
                  </a:lnTo>
                  <a:lnTo>
                    <a:pt x="4300346" y="1704530"/>
                  </a:lnTo>
                  <a:lnTo>
                    <a:pt x="4233671" y="1695005"/>
                  </a:lnTo>
                  <a:lnTo>
                    <a:pt x="4228845" y="2023529"/>
                  </a:lnTo>
                  <a:lnTo>
                    <a:pt x="4100321" y="2023529"/>
                  </a:lnTo>
                  <a:lnTo>
                    <a:pt x="4095495" y="2061616"/>
                  </a:lnTo>
                  <a:lnTo>
                    <a:pt x="4047870" y="2061616"/>
                  </a:lnTo>
                  <a:lnTo>
                    <a:pt x="4038345" y="1380744"/>
                  </a:lnTo>
                  <a:lnTo>
                    <a:pt x="3814571" y="1390269"/>
                  </a:lnTo>
                  <a:lnTo>
                    <a:pt x="3805046" y="1966391"/>
                  </a:lnTo>
                  <a:lnTo>
                    <a:pt x="3728846" y="1952117"/>
                  </a:lnTo>
                  <a:lnTo>
                    <a:pt x="3719321" y="1875929"/>
                  </a:lnTo>
                  <a:lnTo>
                    <a:pt x="3714622" y="1709293"/>
                  </a:lnTo>
                  <a:lnTo>
                    <a:pt x="3690746" y="1571244"/>
                  </a:lnTo>
                  <a:lnTo>
                    <a:pt x="3662171" y="1718818"/>
                  </a:lnTo>
                  <a:lnTo>
                    <a:pt x="3662171" y="1823554"/>
                  </a:lnTo>
                  <a:lnTo>
                    <a:pt x="3638422" y="1818805"/>
                  </a:lnTo>
                  <a:lnTo>
                    <a:pt x="3633596" y="1704530"/>
                  </a:lnTo>
                  <a:lnTo>
                    <a:pt x="3609847" y="1580769"/>
                  </a:lnTo>
                  <a:lnTo>
                    <a:pt x="3581272" y="1690243"/>
                  </a:lnTo>
                  <a:lnTo>
                    <a:pt x="3571747" y="1856892"/>
                  </a:lnTo>
                  <a:lnTo>
                    <a:pt x="3557396" y="1875929"/>
                  </a:lnTo>
                  <a:lnTo>
                    <a:pt x="3562222" y="1975916"/>
                  </a:lnTo>
                  <a:lnTo>
                    <a:pt x="3538346" y="1975916"/>
                  </a:lnTo>
                  <a:lnTo>
                    <a:pt x="3538346" y="747522"/>
                  </a:lnTo>
                  <a:lnTo>
                    <a:pt x="3271646" y="752221"/>
                  </a:lnTo>
                  <a:lnTo>
                    <a:pt x="3271646" y="1071245"/>
                  </a:lnTo>
                  <a:lnTo>
                    <a:pt x="3209797" y="1080770"/>
                  </a:lnTo>
                  <a:lnTo>
                    <a:pt x="3176397" y="1128395"/>
                  </a:lnTo>
                  <a:lnTo>
                    <a:pt x="3128772" y="1285494"/>
                  </a:lnTo>
                  <a:lnTo>
                    <a:pt x="3100197" y="1161796"/>
                  </a:lnTo>
                  <a:lnTo>
                    <a:pt x="3047873" y="1128395"/>
                  </a:lnTo>
                  <a:lnTo>
                    <a:pt x="3047873" y="1071245"/>
                  </a:lnTo>
                  <a:lnTo>
                    <a:pt x="2962148" y="1066546"/>
                  </a:lnTo>
                  <a:lnTo>
                    <a:pt x="2957322" y="975995"/>
                  </a:lnTo>
                  <a:lnTo>
                    <a:pt x="2857373" y="975995"/>
                  </a:lnTo>
                  <a:lnTo>
                    <a:pt x="2862072" y="1061720"/>
                  </a:lnTo>
                  <a:lnTo>
                    <a:pt x="2800223" y="1061720"/>
                  </a:lnTo>
                  <a:lnTo>
                    <a:pt x="2795397" y="1109345"/>
                  </a:lnTo>
                  <a:lnTo>
                    <a:pt x="2738247" y="1137920"/>
                  </a:lnTo>
                  <a:lnTo>
                    <a:pt x="2700147" y="1347470"/>
                  </a:lnTo>
                  <a:lnTo>
                    <a:pt x="2671699" y="1347470"/>
                  </a:lnTo>
                  <a:lnTo>
                    <a:pt x="2671699" y="1095121"/>
                  </a:lnTo>
                  <a:lnTo>
                    <a:pt x="2638298" y="1095121"/>
                  </a:lnTo>
                  <a:lnTo>
                    <a:pt x="2638298" y="1352169"/>
                  </a:lnTo>
                  <a:lnTo>
                    <a:pt x="2609723" y="1352169"/>
                  </a:lnTo>
                  <a:lnTo>
                    <a:pt x="2605024" y="1285494"/>
                  </a:lnTo>
                  <a:lnTo>
                    <a:pt x="2523998" y="1290320"/>
                  </a:lnTo>
                  <a:lnTo>
                    <a:pt x="2471674" y="852297"/>
                  </a:lnTo>
                  <a:lnTo>
                    <a:pt x="2414524" y="1285494"/>
                  </a:lnTo>
                  <a:lnTo>
                    <a:pt x="2400173" y="1285494"/>
                  </a:lnTo>
                  <a:lnTo>
                    <a:pt x="2409698" y="1237869"/>
                  </a:lnTo>
                  <a:lnTo>
                    <a:pt x="2304923" y="1237869"/>
                  </a:lnTo>
                  <a:lnTo>
                    <a:pt x="2309749" y="1342644"/>
                  </a:lnTo>
                  <a:lnTo>
                    <a:pt x="2209673" y="1347470"/>
                  </a:lnTo>
                  <a:lnTo>
                    <a:pt x="2209673" y="1828317"/>
                  </a:lnTo>
                  <a:lnTo>
                    <a:pt x="2114423" y="1833079"/>
                  </a:lnTo>
                  <a:lnTo>
                    <a:pt x="2109724" y="2056866"/>
                  </a:lnTo>
                  <a:lnTo>
                    <a:pt x="2071624" y="2052104"/>
                  </a:lnTo>
                  <a:lnTo>
                    <a:pt x="2076323" y="409448"/>
                  </a:lnTo>
                  <a:lnTo>
                    <a:pt x="2043049" y="409448"/>
                  </a:lnTo>
                  <a:lnTo>
                    <a:pt x="2047748" y="266573"/>
                  </a:lnTo>
                  <a:lnTo>
                    <a:pt x="2014474" y="266573"/>
                  </a:lnTo>
                  <a:lnTo>
                    <a:pt x="2014474" y="138049"/>
                  </a:lnTo>
                  <a:lnTo>
                    <a:pt x="2062099" y="138049"/>
                  </a:lnTo>
                  <a:lnTo>
                    <a:pt x="2047748" y="109474"/>
                  </a:lnTo>
                  <a:lnTo>
                    <a:pt x="1995424" y="109474"/>
                  </a:lnTo>
                  <a:lnTo>
                    <a:pt x="1985899" y="80899"/>
                  </a:lnTo>
                  <a:lnTo>
                    <a:pt x="1900174" y="76200"/>
                  </a:lnTo>
                  <a:lnTo>
                    <a:pt x="1895348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/>
            <p:cNvSpPr/>
            <p:nvPr/>
          </p:nvSpPr>
          <p:spPr>
            <a:xfrm>
              <a:off x="2296667" y="3948684"/>
              <a:ext cx="6713220" cy="2185670"/>
            </a:xfrm>
            <a:custGeom>
              <a:avLst/>
              <a:gdLst/>
              <a:ahLst/>
              <a:cxnLst/>
              <a:rect l="l" t="t" r="r" b="b"/>
              <a:pathLst>
                <a:path w="6713220" h="2185670">
                  <a:moveTo>
                    <a:pt x="4817872" y="0"/>
                  </a:moveTo>
                  <a:lnTo>
                    <a:pt x="4813046" y="76200"/>
                  </a:lnTo>
                  <a:lnTo>
                    <a:pt x="4727321" y="80899"/>
                  </a:lnTo>
                  <a:lnTo>
                    <a:pt x="4717796" y="109474"/>
                  </a:lnTo>
                  <a:lnTo>
                    <a:pt x="4665472" y="109474"/>
                  </a:lnTo>
                  <a:lnTo>
                    <a:pt x="4651121" y="138049"/>
                  </a:lnTo>
                  <a:lnTo>
                    <a:pt x="4698746" y="138049"/>
                  </a:lnTo>
                  <a:lnTo>
                    <a:pt x="4698746" y="266573"/>
                  </a:lnTo>
                  <a:lnTo>
                    <a:pt x="4665472" y="266573"/>
                  </a:lnTo>
                  <a:lnTo>
                    <a:pt x="4670171" y="409448"/>
                  </a:lnTo>
                  <a:lnTo>
                    <a:pt x="4636897" y="409448"/>
                  </a:lnTo>
                  <a:lnTo>
                    <a:pt x="4641596" y="2052104"/>
                  </a:lnTo>
                  <a:lnTo>
                    <a:pt x="4603496" y="2056866"/>
                  </a:lnTo>
                  <a:lnTo>
                    <a:pt x="4598797" y="1833079"/>
                  </a:lnTo>
                  <a:lnTo>
                    <a:pt x="4503547" y="1828317"/>
                  </a:lnTo>
                  <a:lnTo>
                    <a:pt x="4503547" y="1347470"/>
                  </a:lnTo>
                  <a:lnTo>
                    <a:pt x="4403471" y="1342644"/>
                  </a:lnTo>
                  <a:lnTo>
                    <a:pt x="4408297" y="1237869"/>
                  </a:lnTo>
                  <a:lnTo>
                    <a:pt x="4303522" y="1237869"/>
                  </a:lnTo>
                  <a:lnTo>
                    <a:pt x="4313047" y="1285494"/>
                  </a:lnTo>
                  <a:lnTo>
                    <a:pt x="4298696" y="1285494"/>
                  </a:lnTo>
                  <a:lnTo>
                    <a:pt x="4241546" y="852297"/>
                  </a:lnTo>
                  <a:lnTo>
                    <a:pt x="4189222" y="1290320"/>
                  </a:lnTo>
                  <a:lnTo>
                    <a:pt x="4108196" y="1285494"/>
                  </a:lnTo>
                  <a:lnTo>
                    <a:pt x="4103497" y="1352169"/>
                  </a:lnTo>
                  <a:lnTo>
                    <a:pt x="4074922" y="1352169"/>
                  </a:lnTo>
                  <a:lnTo>
                    <a:pt x="4074922" y="1095121"/>
                  </a:lnTo>
                  <a:lnTo>
                    <a:pt x="4041521" y="1095121"/>
                  </a:lnTo>
                  <a:lnTo>
                    <a:pt x="4041521" y="1347470"/>
                  </a:lnTo>
                  <a:lnTo>
                    <a:pt x="4012946" y="1347470"/>
                  </a:lnTo>
                  <a:lnTo>
                    <a:pt x="3974973" y="1137920"/>
                  </a:lnTo>
                  <a:lnTo>
                    <a:pt x="3917823" y="1109345"/>
                  </a:lnTo>
                  <a:lnTo>
                    <a:pt x="3912997" y="1061720"/>
                  </a:lnTo>
                  <a:lnTo>
                    <a:pt x="3851148" y="1061720"/>
                  </a:lnTo>
                  <a:lnTo>
                    <a:pt x="3855847" y="975995"/>
                  </a:lnTo>
                  <a:lnTo>
                    <a:pt x="3755898" y="975995"/>
                  </a:lnTo>
                  <a:lnTo>
                    <a:pt x="3751072" y="1066546"/>
                  </a:lnTo>
                  <a:lnTo>
                    <a:pt x="3665347" y="1071245"/>
                  </a:lnTo>
                  <a:lnTo>
                    <a:pt x="3665347" y="1128395"/>
                  </a:lnTo>
                  <a:lnTo>
                    <a:pt x="3613023" y="1161796"/>
                  </a:lnTo>
                  <a:lnTo>
                    <a:pt x="3584448" y="1285494"/>
                  </a:lnTo>
                  <a:lnTo>
                    <a:pt x="3536823" y="1128395"/>
                  </a:lnTo>
                  <a:lnTo>
                    <a:pt x="3503422" y="1080770"/>
                  </a:lnTo>
                  <a:lnTo>
                    <a:pt x="3441573" y="1071245"/>
                  </a:lnTo>
                  <a:lnTo>
                    <a:pt x="3441573" y="752221"/>
                  </a:lnTo>
                  <a:lnTo>
                    <a:pt x="3174872" y="747522"/>
                  </a:lnTo>
                  <a:lnTo>
                    <a:pt x="3174872" y="1975916"/>
                  </a:lnTo>
                  <a:lnTo>
                    <a:pt x="3150997" y="1975916"/>
                  </a:lnTo>
                  <a:lnTo>
                    <a:pt x="3155822" y="1875929"/>
                  </a:lnTo>
                  <a:lnTo>
                    <a:pt x="3141472" y="1856892"/>
                  </a:lnTo>
                  <a:lnTo>
                    <a:pt x="3131947" y="1690243"/>
                  </a:lnTo>
                  <a:lnTo>
                    <a:pt x="3103372" y="1580769"/>
                  </a:lnTo>
                  <a:lnTo>
                    <a:pt x="3079622" y="1704530"/>
                  </a:lnTo>
                  <a:lnTo>
                    <a:pt x="3074797" y="1818805"/>
                  </a:lnTo>
                  <a:lnTo>
                    <a:pt x="3051047" y="1823554"/>
                  </a:lnTo>
                  <a:lnTo>
                    <a:pt x="3051047" y="1718818"/>
                  </a:lnTo>
                  <a:lnTo>
                    <a:pt x="3022472" y="1571244"/>
                  </a:lnTo>
                  <a:lnTo>
                    <a:pt x="2998597" y="1709293"/>
                  </a:lnTo>
                  <a:lnTo>
                    <a:pt x="2993897" y="1875929"/>
                  </a:lnTo>
                  <a:lnTo>
                    <a:pt x="2984372" y="1952117"/>
                  </a:lnTo>
                  <a:lnTo>
                    <a:pt x="2908172" y="1966391"/>
                  </a:lnTo>
                  <a:lnTo>
                    <a:pt x="2898647" y="1390269"/>
                  </a:lnTo>
                  <a:lnTo>
                    <a:pt x="2674747" y="1380744"/>
                  </a:lnTo>
                  <a:lnTo>
                    <a:pt x="2665348" y="2061616"/>
                  </a:lnTo>
                  <a:lnTo>
                    <a:pt x="2617723" y="2061616"/>
                  </a:lnTo>
                  <a:lnTo>
                    <a:pt x="2612897" y="2023529"/>
                  </a:lnTo>
                  <a:lnTo>
                    <a:pt x="2484373" y="2023529"/>
                  </a:lnTo>
                  <a:lnTo>
                    <a:pt x="2479547" y="1695005"/>
                  </a:lnTo>
                  <a:lnTo>
                    <a:pt x="2412872" y="1704530"/>
                  </a:lnTo>
                  <a:lnTo>
                    <a:pt x="2403347" y="1661680"/>
                  </a:lnTo>
                  <a:lnTo>
                    <a:pt x="2222372" y="1666443"/>
                  </a:lnTo>
                  <a:lnTo>
                    <a:pt x="2227198" y="1623568"/>
                  </a:lnTo>
                  <a:lnTo>
                    <a:pt x="2155697" y="1628394"/>
                  </a:lnTo>
                  <a:lnTo>
                    <a:pt x="2155697" y="1523619"/>
                  </a:lnTo>
                  <a:lnTo>
                    <a:pt x="2089022" y="1523619"/>
                  </a:lnTo>
                  <a:lnTo>
                    <a:pt x="2089022" y="1475994"/>
                  </a:lnTo>
                  <a:lnTo>
                    <a:pt x="2008123" y="1480693"/>
                  </a:lnTo>
                  <a:lnTo>
                    <a:pt x="2008123" y="1528318"/>
                  </a:lnTo>
                  <a:lnTo>
                    <a:pt x="1936622" y="1528318"/>
                  </a:lnTo>
                  <a:lnTo>
                    <a:pt x="1931923" y="1752142"/>
                  </a:lnTo>
                  <a:lnTo>
                    <a:pt x="1879472" y="1747380"/>
                  </a:lnTo>
                  <a:lnTo>
                    <a:pt x="1888997" y="1685480"/>
                  </a:lnTo>
                  <a:lnTo>
                    <a:pt x="1760473" y="1685480"/>
                  </a:lnTo>
                  <a:lnTo>
                    <a:pt x="1760473" y="1723580"/>
                  </a:lnTo>
                  <a:lnTo>
                    <a:pt x="1655698" y="1718818"/>
                  </a:lnTo>
                  <a:lnTo>
                    <a:pt x="1660397" y="1447419"/>
                  </a:lnTo>
                  <a:lnTo>
                    <a:pt x="1379473" y="1437894"/>
                  </a:lnTo>
                  <a:lnTo>
                    <a:pt x="1384172" y="1390269"/>
                  </a:lnTo>
                  <a:lnTo>
                    <a:pt x="1336547" y="1390269"/>
                  </a:lnTo>
                  <a:lnTo>
                    <a:pt x="1336547" y="1337945"/>
                  </a:lnTo>
                  <a:lnTo>
                    <a:pt x="1308099" y="1337945"/>
                  </a:lnTo>
                  <a:lnTo>
                    <a:pt x="1312798" y="1152271"/>
                  </a:lnTo>
                  <a:lnTo>
                    <a:pt x="1231899" y="1147445"/>
                  </a:lnTo>
                  <a:lnTo>
                    <a:pt x="1231899" y="809371"/>
                  </a:lnTo>
                  <a:lnTo>
                    <a:pt x="1188973" y="804672"/>
                  </a:lnTo>
                  <a:lnTo>
                    <a:pt x="1179448" y="828421"/>
                  </a:lnTo>
                  <a:lnTo>
                    <a:pt x="1165224" y="833247"/>
                  </a:lnTo>
                  <a:lnTo>
                    <a:pt x="1165224" y="709422"/>
                  </a:lnTo>
                  <a:lnTo>
                    <a:pt x="1136649" y="714248"/>
                  </a:lnTo>
                  <a:lnTo>
                    <a:pt x="1127124" y="2066378"/>
                  </a:lnTo>
                  <a:lnTo>
                    <a:pt x="1093723" y="2071141"/>
                  </a:lnTo>
                  <a:lnTo>
                    <a:pt x="1093723" y="2009254"/>
                  </a:lnTo>
                  <a:lnTo>
                    <a:pt x="1036573" y="2004491"/>
                  </a:lnTo>
                  <a:lnTo>
                    <a:pt x="1041399" y="1542669"/>
                  </a:lnTo>
                  <a:lnTo>
                    <a:pt x="889000" y="1542669"/>
                  </a:lnTo>
                  <a:lnTo>
                    <a:pt x="884174" y="1942592"/>
                  </a:lnTo>
                  <a:lnTo>
                    <a:pt x="850900" y="1928304"/>
                  </a:lnTo>
                  <a:lnTo>
                    <a:pt x="846074" y="1880692"/>
                  </a:lnTo>
                  <a:lnTo>
                    <a:pt x="812800" y="1880692"/>
                  </a:lnTo>
                  <a:lnTo>
                    <a:pt x="812800" y="1561719"/>
                  </a:lnTo>
                  <a:lnTo>
                    <a:pt x="784225" y="1561719"/>
                  </a:lnTo>
                  <a:lnTo>
                    <a:pt x="769874" y="1637919"/>
                  </a:lnTo>
                  <a:lnTo>
                    <a:pt x="636524" y="1637919"/>
                  </a:lnTo>
                  <a:lnTo>
                    <a:pt x="631825" y="1385570"/>
                  </a:lnTo>
                  <a:lnTo>
                    <a:pt x="269875" y="1390269"/>
                  </a:lnTo>
                  <a:lnTo>
                    <a:pt x="269875" y="1461643"/>
                  </a:lnTo>
                  <a:lnTo>
                    <a:pt x="203200" y="1461643"/>
                  </a:lnTo>
                  <a:lnTo>
                    <a:pt x="212725" y="1366520"/>
                  </a:lnTo>
                  <a:lnTo>
                    <a:pt x="174625" y="1376045"/>
                  </a:lnTo>
                  <a:lnTo>
                    <a:pt x="165100" y="1471168"/>
                  </a:lnTo>
                  <a:lnTo>
                    <a:pt x="107950" y="1466469"/>
                  </a:lnTo>
                  <a:lnTo>
                    <a:pt x="117475" y="1104646"/>
                  </a:lnTo>
                  <a:lnTo>
                    <a:pt x="60325" y="1104646"/>
                  </a:lnTo>
                  <a:lnTo>
                    <a:pt x="55499" y="1147445"/>
                  </a:lnTo>
                  <a:lnTo>
                    <a:pt x="22225" y="1152271"/>
                  </a:lnTo>
                  <a:lnTo>
                    <a:pt x="12700" y="1318895"/>
                  </a:lnTo>
                  <a:lnTo>
                    <a:pt x="0" y="2185416"/>
                  </a:lnTo>
                  <a:lnTo>
                    <a:pt x="6703695" y="2185416"/>
                  </a:lnTo>
                  <a:lnTo>
                    <a:pt x="6713220" y="1371219"/>
                  </a:lnTo>
                  <a:lnTo>
                    <a:pt x="6651371" y="1371219"/>
                  </a:lnTo>
                  <a:lnTo>
                    <a:pt x="6646545" y="1147445"/>
                  </a:lnTo>
                  <a:lnTo>
                    <a:pt x="6584696" y="1147445"/>
                  </a:lnTo>
                  <a:lnTo>
                    <a:pt x="6575171" y="804672"/>
                  </a:lnTo>
                  <a:lnTo>
                    <a:pt x="6527546" y="804672"/>
                  </a:lnTo>
                  <a:lnTo>
                    <a:pt x="6537071" y="833247"/>
                  </a:lnTo>
                  <a:lnTo>
                    <a:pt x="6503670" y="833247"/>
                  </a:lnTo>
                  <a:lnTo>
                    <a:pt x="6498971" y="718947"/>
                  </a:lnTo>
                  <a:lnTo>
                    <a:pt x="6475095" y="714248"/>
                  </a:lnTo>
                  <a:lnTo>
                    <a:pt x="6479921" y="814197"/>
                  </a:lnTo>
                  <a:lnTo>
                    <a:pt x="6465570" y="818896"/>
                  </a:lnTo>
                  <a:lnTo>
                    <a:pt x="6470396" y="1837842"/>
                  </a:lnTo>
                  <a:lnTo>
                    <a:pt x="6427470" y="1852129"/>
                  </a:lnTo>
                  <a:lnTo>
                    <a:pt x="6427470" y="2094953"/>
                  </a:lnTo>
                  <a:lnTo>
                    <a:pt x="6384671" y="2094953"/>
                  </a:lnTo>
                  <a:lnTo>
                    <a:pt x="6384671" y="1537843"/>
                  </a:lnTo>
                  <a:lnTo>
                    <a:pt x="6227445" y="1533144"/>
                  </a:lnTo>
                  <a:lnTo>
                    <a:pt x="6227445" y="1775942"/>
                  </a:lnTo>
                  <a:lnTo>
                    <a:pt x="6194171" y="1771192"/>
                  </a:lnTo>
                  <a:lnTo>
                    <a:pt x="6198870" y="1723580"/>
                  </a:lnTo>
                  <a:lnTo>
                    <a:pt x="6170295" y="1718818"/>
                  </a:lnTo>
                  <a:lnTo>
                    <a:pt x="6165596" y="1647393"/>
                  </a:lnTo>
                  <a:lnTo>
                    <a:pt x="6141720" y="1642630"/>
                  </a:lnTo>
                  <a:lnTo>
                    <a:pt x="6141720" y="1547368"/>
                  </a:lnTo>
                  <a:lnTo>
                    <a:pt x="6127496" y="1542669"/>
                  </a:lnTo>
                  <a:lnTo>
                    <a:pt x="6098921" y="1580769"/>
                  </a:lnTo>
                  <a:lnTo>
                    <a:pt x="6098921" y="1652155"/>
                  </a:lnTo>
                  <a:lnTo>
                    <a:pt x="5975096" y="1652155"/>
                  </a:lnTo>
                  <a:lnTo>
                    <a:pt x="5975096" y="1395095"/>
                  </a:lnTo>
                  <a:lnTo>
                    <a:pt x="5865495" y="1390269"/>
                  </a:lnTo>
                  <a:lnTo>
                    <a:pt x="5860796" y="1061720"/>
                  </a:lnTo>
                  <a:lnTo>
                    <a:pt x="5632196" y="1061720"/>
                  </a:lnTo>
                  <a:lnTo>
                    <a:pt x="5636895" y="1399794"/>
                  </a:lnTo>
                  <a:lnTo>
                    <a:pt x="5603621" y="1399794"/>
                  </a:lnTo>
                  <a:lnTo>
                    <a:pt x="5594096" y="1471168"/>
                  </a:lnTo>
                  <a:lnTo>
                    <a:pt x="5551170" y="1475994"/>
                  </a:lnTo>
                  <a:lnTo>
                    <a:pt x="5551170" y="1042670"/>
                  </a:lnTo>
                  <a:lnTo>
                    <a:pt x="5508371" y="1042670"/>
                  </a:lnTo>
                  <a:lnTo>
                    <a:pt x="5498846" y="1166495"/>
                  </a:lnTo>
                  <a:lnTo>
                    <a:pt x="5451221" y="1176020"/>
                  </a:lnTo>
                  <a:lnTo>
                    <a:pt x="5455920" y="771271"/>
                  </a:lnTo>
                  <a:lnTo>
                    <a:pt x="5389245" y="771271"/>
                  </a:lnTo>
                  <a:lnTo>
                    <a:pt x="5389245" y="837946"/>
                  </a:lnTo>
                  <a:lnTo>
                    <a:pt x="5346446" y="842772"/>
                  </a:lnTo>
                  <a:lnTo>
                    <a:pt x="5346446" y="1014095"/>
                  </a:lnTo>
                  <a:lnTo>
                    <a:pt x="5298821" y="1014095"/>
                  </a:lnTo>
                  <a:lnTo>
                    <a:pt x="5294122" y="985520"/>
                  </a:lnTo>
                  <a:lnTo>
                    <a:pt x="5136896" y="990346"/>
                  </a:lnTo>
                  <a:lnTo>
                    <a:pt x="5141722" y="257048"/>
                  </a:lnTo>
                  <a:lnTo>
                    <a:pt x="5113147" y="252349"/>
                  </a:lnTo>
                  <a:lnTo>
                    <a:pt x="4955921" y="261874"/>
                  </a:lnTo>
                  <a:lnTo>
                    <a:pt x="4951222" y="142875"/>
                  </a:lnTo>
                  <a:lnTo>
                    <a:pt x="4884547" y="142875"/>
                  </a:lnTo>
                  <a:lnTo>
                    <a:pt x="4889246" y="9525"/>
                  </a:lnTo>
                  <a:lnTo>
                    <a:pt x="481787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1115616" y="112325"/>
            <a:ext cx="77048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-15" dirty="0">
                <a:solidFill>
                  <a:srgbClr val="22576A"/>
                </a:solidFill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pc="-15" dirty="0">
                <a:latin typeface="Times New Roman" pitchFamily="18" charset="0"/>
                <a:cs typeface="Times New Roman" pitchFamily="18" charset="0"/>
              </a:rPr>
              <a:t>представляют собой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ен</a:t>
            </a:r>
            <a:r>
              <a:rPr lang="ru-RU" spc="-2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ые средства вы</a:t>
            </a:r>
            <a:r>
              <a:rPr lang="ru-RU" spc="-15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лачива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pc="-5" dirty="0">
                <a:latin typeface="Times New Roman" pitchFamily="18" charset="0"/>
                <a:cs typeface="Times New Roman" pitchFamily="18" charset="0"/>
              </a:rPr>
              <a:t>мы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е из б</a:t>
            </a:r>
            <a:r>
              <a:rPr lang="ru-RU" spc="-50" dirty="0"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ru-RU" spc="-5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pc="-30" dirty="0"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pc="-5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а, 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pc="-5" dirty="0">
                <a:latin typeface="Times New Roman" pitchFamily="18" charset="0"/>
                <a:cs typeface="Times New Roman" pitchFamily="18" charset="0"/>
              </a:rPr>
              <a:t>исключением 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средств, являющихся источниками  ф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инансирования </a:t>
            </a:r>
            <a:r>
              <a:rPr lang="ru-RU" spc="-5" dirty="0">
                <a:latin typeface="Times New Roman" pitchFamily="18" charset="0"/>
                <a:cs typeface="Times New Roman" pitchFamily="18" charset="0"/>
              </a:rPr>
              <a:t>дефицита </a:t>
            </a:r>
            <a:r>
              <a:rPr lang="ru-RU" spc="-15" dirty="0">
                <a:latin typeface="Times New Roman" pitchFamily="18" charset="0"/>
                <a:cs typeface="Times New Roman" pitchFamily="18" charset="0"/>
              </a:rPr>
              <a:t>бюджета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7139316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28600"/>
            <a:ext cx="8008568" cy="758952"/>
          </a:xfrm>
        </p:spPr>
        <p:txBody>
          <a:bodyPr>
            <a:noAutofit/>
          </a:bodyPr>
          <a:lstStyle/>
          <a:p>
            <a:pPr algn="ctr" defTabSz="914400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подходы к формированию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расходов бюджета  города Ржева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2022 год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827584" y="1556792"/>
            <a:ext cx="3214710" cy="1285884"/>
          </a:xfrm>
          <a:prstGeom prst="flowChartPunchedTap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</a:rPr>
              <a:t>Сохранение социальной направленности бюджета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Блок-схема: перфолента 4"/>
          <p:cNvSpPr/>
          <p:nvPr/>
        </p:nvSpPr>
        <p:spPr>
          <a:xfrm>
            <a:off x="827584" y="4128894"/>
            <a:ext cx="3357586" cy="2071702"/>
          </a:xfrm>
          <a:prstGeom prst="flowChartPunchedTap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cs typeface="Arial" pitchFamily="34" charset="0"/>
              </a:rPr>
              <a:t>Оптимизация расходов в целях обеспечения финансирования приоритетных расходных обязательств</a:t>
            </a:r>
            <a:endParaRPr lang="ru-RU" sz="16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2555776" y="2564904"/>
            <a:ext cx="3500462" cy="1457934"/>
          </a:xfrm>
          <a:prstGeom prst="flowChartPunchedTap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</a:rPr>
              <a:t>Повышение качества Муниципальных программ города Ржева Тверской области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4716016" y="3789040"/>
            <a:ext cx="3500462" cy="1285884"/>
          </a:xfrm>
          <a:prstGeom prst="flowChartPunchedTap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</a:rPr>
              <a:t>Повышение эффективности оказания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муниципальных услуг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5494939" y="5157192"/>
            <a:ext cx="3214742" cy="1285884"/>
          </a:xfrm>
          <a:prstGeom prst="flowChartPunchedTap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</a:rPr>
              <a:t>Обеспечение реализации Указов Президента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</a:rPr>
              <a:t>Российской Федерации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11" name="Picture 10" descr="rzhev-gerb-sovr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285720" y="142852"/>
            <a:ext cx="71438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0532301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37908" y="260648"/>
            <a:ext cx="7782564" cy="1080120"/>
          </a:xfrm>
        </p:spPr>
        <p:txBody>
          <a:bodyPr>
            <a:noAutofit/>
          </a:bodyPr>
          <a:lstStyle/>
          <a:p>
            <a:pPr algn="ctr" defTabSz="914400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Исполнение расходов бюджета города Ржева                                                                                                                               по разделам классификации расходов бюджета 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2022 год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19180"/>
              </p:ext>
            </p:extLst>
          </p:nvPr>
        </p:nvGraphicFramePr>
        <p:xfrm>
          <a:off x="323527" y="1484784"/>
          <a:ext cx="8568952" cy="4833423"/>
        </p:xfrm>
        <a:graphic>
          <a:graphicData uri="http://schemas.openxmlformats.org/drawingml/2006/table">
            <a:tbl>
              <a:tblPr/>
              <a:tblGrid>
                <a:gridCol w="4304651"/>
                <a:gridCol w="726661"/>
                <a:gridCol w="1233385"/>
                <a:gridCol w="1296144"/>
                <a:gridCol w="1008111"/>
              </a:tblGrid>
              <a:tr h="4286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Раздел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Утверждено,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тыс. руб.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Исполнено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, тыс. руб.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исполнения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63459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ИТОГО РАСХОДОВ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1 451 753,7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1 433 246,5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98,7%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5896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ОБЩЕГОСУДАРСТВЕННЫЕ ВОПРОСЫ</a:t>
                      </a:r>
                      <a:endParaRPr lang="ru-RU" sz="140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0100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98 365,8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97 253,5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98,9%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57713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НАЦИОНАЛЬНАЯ БЕЗОПАСНОСТЬ И ПРАВООХРАНИТЕЛЬНАЯ ДЕЯТЕЛЬНОСТЬ</a:t>
                      </a:r>
                      <a:endParaRPr lang="ru-RU" sz="140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0300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14 012,2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13 831,2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98,7%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5896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НАЦИОНАЛЬНАЯ ЭКОНОМИКА</a:t>
                      </a:r>
                      <a:endParaRPr lang="ru-RU" sz="140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0400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132 771,2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126 045,3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94,9%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49079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ЖИЛИЩНО-КОММУНАЛЬНОЕ ХОЗЯЙСТВО</a:t>
                      </a:r>
                      <a:endParaRPr lang="ru-RU" sz="140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0500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199 527,5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193 875,4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97,2%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5896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ОБРАЗОВАНИЕ</a:t>
                      </a:r>
                      <a:endParaRPr lang="ru-RU" sz="140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0700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832 845,5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832 200,1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99,9%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5896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КУЛЬТУРА, КИНЕМАТОГРАФИЯ</a:t>
                      </a:r>
                      <a:endParaRPr lang="ru-RU" sz="140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0800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80 731,6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80 651,5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99,9%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5896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СОЦИАЛЬНАЯ ПОЛИТИКА</a:t>
                      </a:r>
                      <a:endParaRPr lang="ru-RU" sz="140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1000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32 213,6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28 115,5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87,3%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5896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ФИЗИЧЕСКАЯ КУЛЬТУРА И СПОРТ</a:t>
                      </a:r>
                      <a:endParaRPr lang="ru-RU" sz="140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1100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59 208,4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59 196,0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100,0%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5896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СРЕДСТВА МАССОВОЙ ИНФОРМАЦИИ</a:t>
                      </a:r>
                      <a:endParaRPr lang="ru-RU" sz="140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1200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2 045,0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2 045,0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100,0%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46062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ОБСЛУЖИВАНИЕ ГОСУДАРСТВЕННОГО И МУНИЦИПАЛЬНОГО ДОЛГА</a:t>
                      </a:r>
                      <a:endParaRPr lang="ru-RU" sz="140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1300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32,9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32,9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100,0%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176989" y="1143738"/>
            <a:ext cx="8644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0" descr="rzhev-gerb-sovr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323528" y="368932"/>
            <a:ext cx="71438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0992055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4769" y="200371"/>
            <a:ext cx="7858180" cy="6895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/>
            </a:r>
            <a:br>
              <a:rPr lang="ru-RU" sz="1600" b="1" dirty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/>
            </a:r>
            <a:br>
              <a:rPr lang="ru-RU" sz="1600" b="1" dirty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/>
            </a:r>
            <a:br>
              <a:rPr lang="ru-RU" sz="1600" b="1" dirty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/>
            </a:r>
            <a:br>
              <a:rPr lang="ru-RU" sz="1600" b="1" dirty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/>
            </a:r>
            <a:br>
              <a:rPr lang="ru-RU" sz="1600" b="1" dirty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/>
            </a:r>
            <a:br>
              <a:rPr lang="ru-RU" sz="1600" b="1" dirty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/>
            </a:r>
            <a:br>
              <a:rPr lang="ru-RU" sz="1600" b="1" dirty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/>
            </a:r>
            <a:br>
              <a:rPr lang="ru-RU" sz="1600" b="1" dirty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/>
            </a:r>
            <a:br>
              <a:rPr lang="ru-RU" sz="1600" b="1" dirty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/>
            </a:r>
            <a:br>
              <a:rPr lang="ru-RU" sz="1600" b="1" dirty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/>
            </a:r>
            <a:br>
              <a:rPr lang="ru-RU" sz="1600" b="1" dirty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/>
            </a:r>
            <a:br>
              <a:rPr lang="ru-RU" sz="1600" b="1" dirty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/>
            </a:r>
            <a:br>
              <a:rPr lang="ru-RU" sz="1600" b="1" dirty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/>
            </a:r>
            <a:br>
              <a:rPr lang="ru-RU" sz="1600" b="1" dirty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/>
            </a:r>
            <a:br>
              <a:rPr lang="ru-RU" sz="1600" b="1" dirty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/>
            </a:r>
            <a:br>
              <a:rPr lang="ru-RU" sz="1600" b="1" dirty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/>
            </a:r>
            <a:br>
              <a:rPr lang="ru-RU" sz="1600" b="1" dirty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27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9F9F9"/>
                </a:solidFill>
              </a:rPr>
              <a:t/>
            </a:r>
            <a:br>
              <a:rPr lang="ru-RU" sz="1600" dirty="0" smtClean="0">
                <a:solidFill>
                  <a:srgbClr val="F9F9F9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244841"/>
              </p:ext>
            </p:extLst>
          </p:nvPr>
        </p:nvGraphicFramePr>
        <p:xfrm>
          <a:off x="214282" y="1000108"/>
          <a:ext cx="8786874" cy="5685075"/>
        </p:xfrm>
        <a:graphic>
          <a:graphicData uri="http://schemas.openxmlformats.org/drawingml/2006/table">
            <a:tbl>
              <a:tblPr/>
              <a:tblGrid>
                <a:gridCol w="7166030"/>
                <a:gridCol w="792088"/>
                <a:gridCol w="828756"/>
              </a:tblGrid>
              <a:tr h="279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</a:t>
                      </a:r>
                    </a:p>
                  </a:txBody>
                  <a:tcPr marL="6494" marR="6494" marT="649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Утверждено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49634"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ВСЕГО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94" marR="6494" marT="649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1 451 753,7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1 433 246,5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411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Муниципальная программа города Ржева Тверской области "Обеспечение правопорядка и безопасности населения города Ржева Тверской области" на 2020-2025 годы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11 901,1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11 744,5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909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Муниципальная программа города Ржева Тверской области "Развитие жилищно-коммунального хозяйства города Ржева Тверской области" на 2021-2026 годы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19 231,3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18 088,1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909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Муниципальная программа города Ржева Тверской области "Социальная поддержка и защита населения города Ржева Тверской области" на 2022-2027 годы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6 471,8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6 284,9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909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Муниципальная программа города Ржева Тверской области "Молодёжная политика и развитие туризма города Ржева Тверской области" на 2022-2027 годы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14 699,4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14 640,0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909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Муниципальная программа города Ржева Тверской области "Управление имуществом и земельными ресурсами города Ржева Тверской области" на 2022-2027 годы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13 910,3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13 890,3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328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Муниципальная программа города Ржева Тверской области "Благоустройство города Ржева Тверской области" на 2022-2027 годы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39 989,4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35 764,5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501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Муниципальная программа города Ржева Тверской области "Дорожное хозяйство и транспортный комплекс города Ржева Тверской области" на 2022-2027 годы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126 772,9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120 066,8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4992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Муниципальная программа города Ржева Тверской области "Управление общественными финансами и обеспечение муниципального финансового контроля в сфере бюджетных правоотношений города Ржева Тверской области" на 2022-2027 годы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9 116,1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9 102,4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328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Муниципальная программа города Ржева Тверской области "Муниципальное управление и гражданское общество города Ржева" на 2022-2027 годы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49 994,7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49 629,5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328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Муниципальная программа города Ржева Тверской области "Развитие образования города Ржева Тверской области" на 2022 - 2027 годы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776 631,6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772 123,3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328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Муниципальная программа города Ржева Тверской области "Развитие культуры города Ржева Тверской области" на 2022 - 2027 годы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148 357,3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148 277,2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328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Муниципальная программа города Ржева Тверской области "Развитие физической культуры и спорта города Ржева Тверской области" на 2022 - 2027годы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59 203,9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59 191,5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909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Муниципальная программа города Ржева Тверской области "Формирование современной городской среды города Ржева Тверской области" на 2022-2027 годы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139 756,8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139 472,7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307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Расходы, не включенные в муниципальные программы г. Ржева Тверской области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35 717,2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34 970,7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358214" y="785794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0" descr="rzhev-gerb-sovr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395536" y="172229"/>
            <a:ext cx="711721" cy="8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07257" y="-484662"/>
            <a:ext cx="7493515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/>
              <a:t/>
            </a:r>
            <a:br>
              <a:rPr lang="ru-RU" sz="1100" b="1" dirty="0"/>
            </a:br>
            <a:r>
              <a:rPr lang="ru-RU" sz="1100" b="1" dirty="0"/>
              <a:t/>
            </a:r>
            <a:br>
              <a:rPr lang="ru-RU" sz="1100" b="1" dirty="0"/>
            </a:br>
            <a:r>
              <a:rPr lang="ru-RU" sz="1100" b="1" dirty="0"/>
              <a:t/>
            </a:r>
            <a:br>
              <a:rPr lang="ru-RU" sz="1100" b="1" dirty="0"/>
            </a:br>
            <a:r>
              <a:rPr lang="ru-RU" sz="1100" b="1" dirty="0"/>
              <a:t/>
            </a:r>
            <a:br>
              <a:rPr lang="ru-RU" sz="1100" b="1" dirty="0"/>
            </a:br>
            <a:r>
              <a:rPr lang="ru-RU" sz="1100" b="1" dirty="0"/>
              <a:t/>
            </a:r>
            <a:br>
              <a:rPr lang="ru-RU" sz="1100" b="1" dirty="0"/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Программные и непрограммные расходы бюджета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2022 год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52488692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3" descr="D:\Users\Зверева\Documents\Фото Ржев\ГОЧС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75856" y="3929066"/>
            <a:ext cx="5653862" cy="2786058"/>
          </a:xfrm>
          <a:prstGeom prst="rect">
            <a:avLst/>
          </a:prstGeom>
          <a:noFill/>
        </p:spPr>
      </p:pic>
      <p:sp>
        <p:nvSpPr>
          <p:cNvPr id="429058" name="Text Box 14"/>
          <p:cNvSpPr txBox="1">
            <a:spLocks noChangeArrowheads="1"/>
          </p:cNvSpPr>
          <p:nvPr/>
        </p:nvSpPr>
        <p:spPr bwMode="auto">
          <a:xfrm>
            <a:off x="1000100" y="142852"/>
            <a:ext cx="78581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 города Ржева за 2022 год на реализацию Муниципальной программы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правопорядка и безопасности населения города Ржева Тверской области» на 2020 – 2025 годы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9059" name="Text Box 15"/>
          <p:cNvSpPr txBox="1">
            <a:spLocks noChangeArrowheads="1"/>
          </p:cNvSpPr>
          <p:nvPr/>
        </p:nvSpPr>
        <p:spPr bwMode="auto">
          <a:xfrm>
            <a:off x="1285852" y="142852"/>
            <a:ext cx="75612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/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919040"/>
              </p:ext>
            </p:extLst>
          </p:nvPr>
        </p:nvGraphicFramePr>
        <p:xfrm>
          <a:off x="590091" y="1017651"/>
          <a:ext cx="8158373" cy="2421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88009"/>
                <a:gridCol w="742053"/>
                <a:gridCol w="742053"/>
                <a:gridCol w="886258"/>
              </a:tblGrid>
              <a:tr h="46506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Утвержден,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тыс. 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Исполнено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, тыс. 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исполнения, %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2425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11 901,1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11 744,5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1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98,7</a:t>
                      </a:r>
                      <a:endParaRPr kumimoji="0" lang="ru-RU" sz="1100" b="1" i="0" u="none" strike="noStrike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47036"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Подпрограмма "Укрепление правопорядка и общественной безопасности в городе Ржеве Тверской области"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47036"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Подпрограмма "Противодействие терроризму и экстремизму, минимизация и ликвидация последствий его проявлений на территории города Ржева"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47036"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Подпрограмма "Профилактика правонарушений и преступлений несовершеннолетних в городе Ржеве "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468210"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Подпрограмма "Снижение рисков и смягчение последствий чрезвычайных ситуаций природного и техногенного характера на территории города Ржева Тверской области"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10 865,9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10 717,2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8" name="Picture 10" descr="rzhev-gerb-sovr"/>
          <p:cNvPicPr>
            <a:picLocks noChangeAspect="1" noChangeArrowheads="1"/>
          </p:cNvPicPr>
          <p:nvPr/>
        </p:nvPicPr>
        <p:blipFill>
          <a:blip r:embed="rId4">
            <a:lum bright="6000"/>
          </a:blip>
          <a:srcRect/>
          <a:stretch>
            <a:fillRect/>
          </a:stretch>
        </p:blipFill>
        <p:spPr bwMode="auto">
          <a:xfrm>
            <a:off x="251520" y="142852"/>
            <a:ext cx="67714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ject 4"/>
          <p:cNvSpPr/>
          <p:nvPr/>
        </p:nvSpPr>
        <p:spPr>
          <a:xfrm>
            <a:off x="428596" y="3643325"/>
            <a:ext cx="785818" cy="3143249"/>
          </a:xfrm>
          <a:custGeom>
            <a:avLst/>
            <a:gdLst/>
            <a:ahLst/>
            <a:cxnLst/>
            <a:rect l="l" t="t" r="r" b="b"/>
            <a:pathLst>
              <a:path w="1435735" h="6494145">
                <a:moveTo>
                  <a:pt x="0" y="0"/>
                </a:moveTo>
                <a:lnTo>
                  <a:pt x="144907" y="131699"/>
                </a:lnTo>
                <a:lnTo>
                  <a:pt x="178896" y="166049"/>
                </a:lnTo>
                <a:lnTo>
                  <a:pt x="212511" y="200769"/>
                </a:lnTo>
                <a:lnTo>
                  <a:pt x="245746" y="235855"/>
                </a:lnTo>
                <a:lnTo>
                  <a:pt x="278598" y="271303"/>
                </a:lnTo>
                <a:lnTo>
                  <a:pt x="311065" y="307111"/>
                </a:lnTo>
                <a:lnTo>
                  <a:pt x="343143" y="343275"/>
                </a:lnTo>
                <a:lnTo>
                  <a:pt x="374829" y="379792"/>
                </a:lnTo>
                <a:lnTo>
                  <a:pt x="406118" y="416658"/>
                </a:lnTo>
                <a:lnTo>
                  <a:pt x="437009" y="453870"/>
                </a:lnTo>
                <a:lnTo>
                  <a:pt x="467498" y="491425"/>
                </a:lnTo>
                <a:lnTo>
                  <a:pt x="497581" y="529320"/>
                </a:lnTo>
                <a:lnTo>
                  <a:pt x="527255" y="567550"/>
                </a:lnTo>
                <a:lnTo>
                  <a:pt x="556517" y="606114"/>
                </a:lnTo>
                <a:lnTo>
                  <a:pt x="585363" y="645007"/>
                </a:lnTo>
                <a:lnTo>
                  <a:pt x="613791" y="684227"/>
                </a:lnTo>
                <a:lnTo>
                  <a:pt x="641797" y="723769"/>
                </a:lnTo>
                <a:lnTo>
                  <a:pt x="669377" y="763631"/>
                </a:lnTo>
                <a:lnTo>
                  <a:pt x="696528" y="803809"/>
                </a:lnTo>
                <a:lnTo>
                  <a:pt x="723248" y="844301"/>
                </a:lnTo>
                <a:lnTo>
                  <a:pt x="749532" y="885102"/>
                </a:lnTo>
                <a:lnTo>
                  <a:pt x="775377" y="926209"/>
                </a:lnTo>
                <a:lnTo>
                  <a:pt x="800781" y="967620"/>
                </a:lnTo>
                <a:lnTo>
                  <a:pt x="825739" y="1009330"/>
                </a:lnTo>
                <a:lnTo>
                  <a:pt x="850248" y="1051337"/>
                </a:lnTo>
                <a:lnTo>
                  <a:pt x="874306" y="1093637"/>
                </a:lnTo>
                <a:lnTo>
                  <a:pt x="897909" y="1136227"/>
                </a:lnTo>
                <a:lnTo>
                  <a:pt x="921053" y="1179103"/>
                </a:lnTo>
                <a:lnTo>
                  <a:pt x="943735" y="1222263"/>
                </a:lnTo>
                <a:lnTo>
                  <a:pt x="965953" y="1265702"/>
                </a:lnTo>
                <a:lnTo>
                  <a:pt x="987701" y="1309418"/>
                </a:lnTo>
                <a:lnTo>
                  <a:pt x="1008979" y="1353408"/>
                </a:lnTo>
                <a:lnTo>
                  <a:pt x="1029781" y="1397667"/>
                </a:lnTo>
                <a:lnTo>
                  <a:pt x="1050104" y="1442193"/>
                </a:lnTo>
                <a:lnTo>
                  <a:pt x="1069947" y="1486983"/>
                </a:lnTo>
                <a:lnTo>
                  <a:pt x="1089304" y="1532032"/>
                </a:lnTo>
                <a:lnTo>
                  <a:pt x="1108173" y="1577339"/>
                </a:lnTo>
                <a:lnTo>
                  <a:pt x="1126550" y="1622898"/>
                </a:lnTo>
                <a:lnTo>
                  <a:pt x="1144433" y="1668708"/>
                </a:lnTo>
                <a:lnTo>
                  <a:pt x="1161817" y="1714765"/>
                </a:lnTo>
                <a:lnTo>
                  <a:pt x="1178700" y="1761065"/>
                </a:lnTo>
                <a:lnTo>
                  <a:pt x="1195079" y="1807605"/>
                </a:lnTo>
                <a:lnTo>
                  <a:pt x="1210949" y="1854382"/>
                </a:lnTo>
                <a:lnTo>
                  <a:pt x="1226308" y="1901393"/>
                </a:lnTo>
                <a:lnTo>
                  <a:pt x="1241152" y="1948634"/>
                </a:lnTo>
                <a:lnTo>
                  <a:pt x="1255478" y="1996102"/>
                </a:lnTo>
                <a:lnTo>
                  <a:pt x="1269282" y="2043794"/>
                </a:lnTo>
                <a:lnTo>
                  <a:pt x="1282563" y="2091706"/>
                </a:lnTo>
                <a:lnTo>
                  <a:pt x="1295315" y="2139835"/>
                </a:lnTo>
                <a:lnTo>
                  <a:pt x="1307536" y="2188178"/>
                </a:lnTo>
                <a:lnTo>
                  <a:pt x="1319222" y="2236731"/>
                </a:lnTo>
                <a:lnTo>
                  <a:pt x="1330371" y="2285491"/>
                </a:lnTo>
                <a:lnTo>
                  <a:pt x="1340978" y="2334455"/>
                </a:lnTo>
                <a:lnTo>
                  <a:pt x="1351041" y="2383620"/>
                </a:lnTo>
                <a:lnTo>
                  <a:pt x="1360557" y="2432981"/>
                </a:lnTo>
                <a:lnTo>
                  <a:pt x="1369521" y="2482537"/>
                </a:lnTo>
                <a:lnTo>
                  <a:pt x="1377931" y="2532283"/>
                </a:lnTo>
                <a:lnTo>
                  <a:pt x="1385783" y="2582216"/>
                </a:lnTo>
                <a:lnTo>
                  <a:pt x="1393074" y="2632334"/>
                </a:lnTo>
                <a:lnTo>
                  <a:pt x="1399801" y="2682631"/>
                </a:lnTo>
                <a:lnTo>
                  <a:pt x="1405960" y="2733107"/>
                </a:lnTo>
                <a:lnTo>
                  <a:pt x="1411548" y="2783756"/>
                </a:lnTo>
                <a:lnTo>
                  <a:pt x="1416563" y="2834575"/>
                </a:lnTo>
                <a:lnTo>
                  <a:pt x="1420999" y="2885563"/>
                </a:lnTo>
                <a:lnTo>
                  <a:pt x="1424855" y="2936714"/>
                </a:lnTo>
                <a:lnTo>
                  <a:pt x="1428127" y="2988026"/>
                </a:lnTo>
                <a:lnTo>
                  <a:pt x="1430811" y="3039495"/>
                </a:lnTo>
                <a:lnTo>
                  <a:pt x="1432905" y="3091119"/>
                </a:lnTo>
                <a:lnTo>
                  <a:pt x="1434404" y="3142893"/>
                </a:lnTo>
                <a:lnTo>
                  <a:pt x="1435306" y="3194815"/>
                </a:lnTo>
                <a:lnTo>
                  <a:pt x="1435608" y="3246881"/>
                </a:lnTo>
                <a:lnTo>
                  <a:pt x="1435306" y="3298948"/>
                </a:lnTo>
                <a:lnTo>
                  <a:pt x="1434404" y="3350869"/>
                </a:lnTo>
                <a:lnTo>
                  <a:pt x="1432905" y="3402644"/>
                </a:lnTo>
                <a:lnTo>
                  <a:pt x="1430811" y="3454267"/>
                </a:lnTo>
                <a:lnTo>
                  <a:pt x="1428127" y="3505736"/>
                </a:lnTo>
                <a:lnTo>
                  <a:pt x="1424855" y="3557048"/>
                </a:lnTo>
                <a:lnTo>
                  <a:pt x="1420999" y="3608199"/>
                </a:lnTo>
                <a:lnTo>
                  <a:pt x="1416563" y="3659186"/>
                </a:lnTo>
                <a:lnTo>
                  <a:pt x="1411548" y="3710006"/>
                </a:lnTo>
                <a:lnTo>
                  <a:pt x="1405960" y="3760655"/>
                </a:lnTo>
                <a:lnTo>
                  <a:pt x="1399801" y="3811129"/>
                </a:lnTo>
                <a:lnTo>
                  <a:pt x="1393074" y="3861427"/>
                </a:lnTo>
                <a:lnTo>
                  <a:pt x="1385783" y="3911544"/>
                </a:lnTo>
                <a:lnTo>
                  <a:pt x="1377931" y="3961477"/>
                </a:lnTo>
                <a:lnTo>
                  <a:pt x="1369521" y="4011222"/>
                </a:lnTo>
                <a:lnTo>
                  <a:pt x="1360557" y="4060777"/>
                </a:lnTo>
                <a:lnTo>
                  <a:pt x="1351041" y="4110139"/>
                </a:lnTo>
                <a:lnTo>
                  <a:pt x="1340978" y="4159303"/>
                </a:lnTo>
                <a:lnTo>
                  <a:pt x="1330371" y="4208266"/>
                </a:lnTo>
                <a:lnTo>
                  <a:pt x="1319222" y="4257026"/>
                </a:lnTo>
                <a:lnTo>
                  <a:pt x="1307536" y="4305579"/>
                </a:lnTo>
                <a:lnTo>
                  <a:pt x="1295315" y="4353921"/>
                </a:lnTo>
                <a:lnTo>
                  <a:pt x="1282563" y="4402050"/>
                </a:lnTo>
                <a:lnTo>
                  <a:pt x="1269282" y="4449961"/>
                </a:lnTo>
                <a:lnTo>
                  <a:pt x="1255478" y="4497653"/>
                </a:lnTo>
                <a:lnTo>
                  <a:pt x="1241152" y="4545120"/>
                </a:lnTo>
                <a:lnTo>
                  <a:pt x="1226308" y="4592361"/>
                </a:lnTo>
                <a:lnTo>
                  <a:pt x="1210949" y="4639371"/>
                </a:lnTo>
                <a:lnTo>
                  <a:pt x="1195079" y="4686148"/>
                </a:lnTo>
                <a:lnTo>
                  <a:pt x="1178700" y="4732688"/>
                </a:lnTo>
                <a:lnTo>
                  <a:pt x="1161817" y="4778988"/>
                </a:lnTo>
                <a:lnTo>
                  <a:pt x="1144433" y="4825044"/>
                </a:lnTo>
                <a:lnTo>
                  <a:pt x="1126550" y="4870854"/>
                </a:lnTo>
                <a:lnTo>
                  <a:pt x="1108173" y="4916414"/>
                </a:lnTo>
                <a:lnTo>
                  <a:pt x="1089304" y="4961720"/>
                </a:lnTo>
                <a:lnTo>
                  <a:pt x="1069947" y="5006769"/>
                </a:lnTo>
                <a:lnTo>
                  <a:pt x="1050104" y="5051558"/>
                </a:lnTo>
                <a:lnTo>
                  <a:pt x="1029781" y="5096084"/>
                </a:lnTo>
                <a:lnTo>
                  <a:pt x="1008979" y="5140344"/>
                </a:lnTo>
                <a:lnTo>
                  <a:pt x="987701" y="5184333"/>
                </a:lnTo>
                <a:lnTo>
                  <a:pt x="965953" y="5228050"/>
                </a:lnTo>
                <a:lnTo>
                  <a:pt x="943735" y="5271489"/>
                </a:lnTo>
                <a:lnTo>
                  <a:pt x="921053" y="5314649"/>
                </a:lnTo>
                <a:lnTo>
                  <a:pt x="897909" y="5357526"/>
                </a:lnTo>
                <a:lnTo>
                  <a:pt x="874306" y="5400116"/>
                </a:lnTo>
                <a:lnTo>
                  <a:pt x="850248" y="5442416"/>
                </a:lnTo>
                <a:lnTo>
                  <a:pt x="825739" y="5484424"/>
                </a:lnTo>
                <a:lnTo>
                  <a:pt x="800781" y="5526134"/>
                </a:lnTo>
                <a:lnTo>
                  <a:pt x="775377" y="5567546"/>
                </a:lnTo>
                <a:lnTo>
                  <a:pt x="749532" y="5608654"/>
                </a:lnTo>
                <a:lnTo>
                  <a:pt x="723248" y="5649456"/>
                </a:lnTo>
                <a:lnTo>
                  <a:pt x="696528" y="5689948"/>
                </a:lnTo>
                <a:lnTo>
                  <a:pt x="669377" y="5730127"/>
                </a:lnTo>
                <a:lnTo>
                  <a:pt x="641797" y="5769990"/>
                </a:lnTo>
                <a:lnTo>
                  <a:pt x="613791" y="5809534"/>
                </a:lnTo>
                <a:lnTo>
                  <a:pt x="585363" y="5848754"/>
                </a:lnTo>
                <a:lnTo>
                  <a:pt x="556517" y="5887649"/>
                </a:lnTo>
                <a:lnTo>
                  <a:pt x="527255" y="5926214"/>
                </a:lnTo>
                <a:lnTo>
                  <a:pt x="497581" y="5964446"/>
                </a:lnTo>
                <a:lnTo>
                  <a:pt x="467498" y="6002342"/>
                </a:lnTo>
                <a:lnTo>
                  <a:pt x="437009" y="6039899"/>
                </a:lnTo>
                <a:lnTo>
                  <a:pt x="406118" y="6077113"/>
                </a:lnTo>
                <a:lnTo>
                  <a:pt x="374829" y="6113981"/>
                </a:lnTo>
                <a:lnTo>
                  <a:pt x="343143" y="6150499"/>
                </a:lnTo>
                <a:lnTo>
                  <a:pt x="311065" y="6186665"/>
                </a:lnTo>
                <a:lnTo>
                  <a:pt x="278598" y="6222475"/>
                </a:lnTo>
                <a:lnTo>
                  <a:pt x="245746" y="6257926"/>
                </a:lnTo>
                <a:lnTo>
                  <a:pt x="212511" y="6293014"/>
                </a:lnTo>
                <a:lnTo>
                  <a:pt x="178896" y="6327737"/>
                </a:lnTo>
                <a:lnTo>
                  <a:pt x="144907" y="6362090"/>
                </a:lnTo>
                <a:lnTo>
                  <a:pt x="0" y="6493764"/>
                </a:lnTo>
                <a:lnTo>
                  <a:pt x="0" y="0"/>
                </a:lnTo>
                <a:close/>
              </a:path>
            </a:pathLst>
          </a:custGeom>
          <a:ln w="19811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Овал 10"/>
          <p:cNvSpPr/>
          <p:nvPr/>
        </p:nvSpPr>
        <p:spPr>
          <a:xfrm>
            <a:off x="454769" y="3826901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2" name="Овал 11"/>
          <p:cNvSpPr/>
          <p:nvPr/>
        </p:nvSpPr>
        <p:spPr>
          <a:xfrm>
            <a:off x="1141332" y="5063803"/>
            <a:ext cx="928694" cy="51658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3" name="Овал 12"/>
          <p:cNvSpPr/>
          <p:nvPr/>
        </p:nvSpPr>
        <p:spPr>
          <a:xfrm>
            <a:off x="928663" y="5638831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4" name="Овал 13"/>
          <p:cNvSpPr/>
          <p:nvPr/>
        </p:nvSpPr>
        <p:spPr>
          <a:xfrm>
            <a:off x="428596" y="6224373"/>
            <a:ext cx="928694" cy="51658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515666" y="3872658"/>
            <a:ext cx="709630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Установка фото и видео фиксации в общественных местах. местах массового скопления людей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260460" y="5094096"/>
            <a:ext cx="664370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Проведение мероприятий, акций для учащихся в каникулярное время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52784" y="5684237"/>
            <a:ext cx="664373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 Проведение мероприятий по организации временного трудоустройства несовершеннолетних граждан в возрасте от 14 до 18 лет в свободное от учебы время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605679" y="6294131"/>
            <a:ext cx="67151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Обеспечение казенного учреждения Управление по делам гражданской обороны города Ржева Тверской области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2878" y="3886942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262,6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7678" y="4480204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174,3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8663" y="5715015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200,0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7158" y="6279292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10 717,2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8"/>
          <p:cNvSpPr txBox="1">
            <a:spLocks noChangeArrowheads="1"/>
          </p:cNvSpPr>
          <p:nvPr/>
        </p:nvSpPr>
        <p:spPr bwMode="auto">
          <a:xfrm>
            <a:off x="1332510" y="3474048"/>
            <a:ext cx="70008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16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 расходования бюджетных </a:t>
            </a:r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средств в 2022 году:</a:t>
            </a:r>
            <a:endParaRPr lang="ru-RU" sz="1600" b="1" u="sng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821505" y="4445641"/>
            <a:ext cx="928694" cy="530793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1069894" y="5063803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100,0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5786" y="4455085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174,3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888155" y="4348607"/>
            <a:ext cx="664370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 Обеспечение комплексной безопасности объектов муниципальной собственности администрации города Ржева Тверской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42163292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D:\Users\Зверева\Documents\Фото Ржев\demolition-855079_192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04860" y="2553108"/>
            <a:ext cx="7858180" cy="4286256"/>
          </a:xfrm>
          <a:prstGeom prst="rect">
            <a:avLst/>
          </a:prstGeom>
          <a:noFill/>
        </p:spPr>
      </p:pic>
      <p:sp>
        <p:nvSpPr>
          <p:cNvPr id="429058" name="Text Box 14"/>
          <p:cNvSpPr txBox="1">
            <a:spLocks noChangeArrowheads="1"/>
          </p:cNvSpPr>
          <p:nvPr/>
        </p:nvSpPr>
        <p:spPr bwMode="auto">
          <a:xfrm>
            <a:off x="1071538" y="0"/>
            <a:ext cx="78581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 города Ржева за 2022 год на реализацию Муниципальной программы «Развитие жилищно-коммунального хозяйства города Ржева Тверской области»  на 2021 – 2026 годы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26895"/>
              </p:ext>
            </p:extLst>
          </p:nvPr>
        </p:nvGraphicFramePr>
        <p:xfrm>
          <a:off x="785785" y="785794"/>
          <a:ext cx="8215371" cy="1497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0237"/>
                <a:gridCol w="969284"/>
                <a:gridCol w="935929"/>
                <a:gridCol w="1039921"/>
              </a:tblGrid>
              <a:tr h="35719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Утвержден,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тыс. 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Исполнено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, тыс. 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исполнения, %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6077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19 231,3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18 088,1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43523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1 «Комплексное развитие систем коммунальной инфраструктуры города Ржева Тверской области»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43523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2 «Улучшение состояния объектов жилищного фонда и коммунальной инфраструктуры города Ржева Тверской области»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18 973,8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17 909,4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8" name="Picture 10" descr="rzhev-gerb-sovr"/>
          <p:cNvPicPr>
            <a:picLocks noChangeAspect="1" noChangeArrowheads="1"/>
          </p:cNvPicPr>
          <p:nvPr/>
        </p:nvPicPr>
        <p:blipFill>
          <a:blip r:embed="rId4">
            <a:lum bright="6000"/>
          </a:blip>
          <a:srcRect/>
          <a:stretch>
            <a:fillRect/>
          </a:stretch>
        </p:blipFill>
        <p:spPr bwMode="auto">
          <a:xfrm>
            <a:off x="245209" y="44624"/>
            <a:ext cx="75489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ject 4"/>
          <p:cNvSpPr/>
          <p:nvPr/>
        </p:nvSpPr>
        <p:spPr>
          <a:xfrm>
            <a:off x="1000100" y="2500307"/>
            <a:ext cx="1357322" cy="4357694"/>
          </a:xfrm>
          <a:custGeom>
            <a:avLst/>
            <a:gdLst/>
            <a:ahLst/>
            <a:cxnLst/>
            <a:rect l="l" t="t" r="r" b="b"/>
            <a:pathLst>
              <a:path w="1435735" h="6494145">
                <a:moveTo>
                  <a:pt x="0" y="0"/>
                </a:moveTo>
                <a:lnTo>
                  <a:pt x="144907" y="131699"/>
                </a:lnTo>
                <a:lnTo>
                  <a:pt x="178896" y="166049"/>
                </a:lnTo>
                <a:lnTo>
                  <a:pt x="212511" y="200769"/>
                </a:lnTo>
                <a:lnTo>
                  <a:pt x="245746" y="235855"/>
                </a:lnTo>
                <a:lnTo>
                  <a:pt x="278598" y="271303"/>
                </a:lnTo>
                <a:lnTo>
                  <a:pt x="311065" y="307111"/>
                </a:lnTo>
                <a:lnTo>
                  <a:pt x="343143" y="343275"/>
                </a:lnTo>
                <a:lnTo>
                  <a:pt x="374829" y="379792"/>
                </a:lnTo>
                <a:lnTo>
                  <a:pt x="406118" y="416658"/>
                </a:lnTo>
                <a:lnTo>
                  <a:pt x="437009" y="453870"/>
                </a:lnTo>
                <a:lnTo>
                  <a:pt x="467498" y="491425"/>
                </a:lnTo>
                <a:lnTo>
                  <a:pt x="497581" y="529320"/>
                </a:lnTo>
                <a:lnTo>
                  <a:pt x="527255" y="567550"/>
                </a:lnTo>
                <a:lnTo>
                  <a:pt x="556517" y="606114"/>
                </a:lnTo>
                <a:lnTo>
                  <a:pt x="585363" y="645007"/>
                </a:lnTo>
                <a:lnTo>
                  <a:pt x="613791" y="684227"/>
                </a:lnTo>
                <a:lnTo>
                  <a:pt x="641797" y="723769"/>
                </a:lnTo>
                <a:lnTo>
                  <a:pt x="669377" y="763631"/>
                </a:lnTo>
                <a:lnTo>
                  <a:pt x="696528" y="803809"/>
                </a:lnTo>
                <a:lnTo>
                  <a:pt x="723248" y="844301"/>
                </a:lnTo>
                <a:lnTo>
                  <a:pt x="749532" y="885102"/>
                </a:lnTo>
                <a:lnTo>
                  <a:pt x="775377" y="926209"/>
                </a:lnTo>
                <a:lnTo>
                  <a:pt x="800781" y="967620"/>
                </a:lnTo>
                <a:lnTo>
                  <a:pt x="825739" y="1009330"/>
                </a:lnTo>
                <a:lnTo>
                  <a:pt x="850248" y="1051337"/>
                </a:lnTo>
                <a:lnTo>
                  <a:pt x="874306" y="1093637"/>
                </a:lnTo>
                <a:lnTo>
                  <a:pt x="897909" y="1136227"/>
                </a:lnTo>
                <a:lnTo>
                  <a:pt x="921053" y="1179103"/>
                </a:lnTo>
                <a:lnTo>
                  <a:pt x="943735" y="1222263"/>
                </a:lnTo>
                <a:lnTo>
                  <a:pt x="965953" y="1265702"/>
                </a:lnTo>
                <a:lnTo>
                  <a:pt x="987701" y="1309418"/>
                </a:lnTo>
                <a:lnTo>
                  <a:pt x="1008979" y="1353408"/>
                </a:lnTo>
                <a:lnTo>
                  <a:pt x="1029781" y="1397667"/>
                </a:lnTo>
                <a:lnTo>
                  <a:pt x="1050104" y="1442193"/>
                </a:lnTo>
                <a:lnTo>
                  <a:pt x="1069947" y="1486983"/>
                </a:lnTo>
                <a:lnTo>
                  <a:pt x="1089304" y="1532032"/>
                </a:lnTo>
                <a:lnTo>
                  <a:pt x="1108173" y="1577339"/>
                </a:lnTo>
                <a:lnTo>
                  <a:pt x="1126550" y="1622898"/>
                </a:lnTo>
                <a:lnTo>
                  <a:pt x="1144433" y="1668708"/>
                </a:lnTo>
                <a:lnTo>
                  <a:pt x="1161817" y="1714765"/>
                </a:lnTo>
                <a:lnTo>
                  <a:pt x="1178700" y="1761065"/>
                </a:lnTo>
                <a:lnTo>
                  <a:pt x="1195079" y="1807605"/>
                </a:lnTo>
                <a:lnTo>
                  <a:pt x="1210949" y="1854382"/>
                </a:lnTo>
                <a:lnTo>
                  <a:pt x="1226308" y="1901393"/>
                </a:lnTo>
                <a:lnTo>
                  <a:pt x="1241152" y="1948634"/>
                </a:lnTo>
                <a:lnTo>
                  <a:pt x="1255478" y="1996102"/>
                </a:lnTo>
                <a:lnTo>
                  <a:pt x="1269282" y="2043794"/>
                </a:lnTo>
                <a:lnTo>
                  <a:pt x="1282563" y="2091706"/>
                </a:lnTo>
                <a:lnTo>
                  <a:pt x="1295315" y="2139835"/>
                </a:lnTo>
                <a:lnTo>
                  <a:pt x="1307536" y="2188178"/>
                </a:lnTo>
                <a:lnTo>
                  <a:pt x="1319222" y="2236731"/>
                </a:lnTo>
                <a:lnTo>
                  <a:pt x="1330371" y="2285491"/>
                </a:lnTo>
                <a:lnTo>
                  <a:pt x="1340978" y="2334455"/>
                </a:lnTo>
                <a:lnTo>
                  <a:pt x="1351041" y="2383620"/>
                </a:lnTo>
                <a:lnTo>
                  <a:pt x="1360557" y="2432981"/>
                </a:lnTo>
                <a:lnTo>
                  <a:pt x="1369521" y="2482537"/>
                </a:lnTo>
                <a:lnTo>
                  <a:pt x="1377931" y="2532283"/>
                </a:lnTo>
                <a:lnTo>
                  <a:pt x="1385783" y="2582216"/>
                </a:lnTo>
                <a:lnTo>
                  <a:pt x="1393074" y="2632334"/>
                </a:lnTo>
                <a:lnTo>
                  <a:pt x="1399801" y="2682631"/>
                </a:lnTo>
                <a:lnTo>
                  <a:pt x="1405960" y="2733107"/>
                </a:lnTo>
                <a:lnTo>
                  <a:pt x="1411548" y="2783756"/>
                </a:lnTo>
                <a:lnTo>
                  <a:pt x="1416563" y="2834575"/>
                </a:lnTo>
                <a:lnTo>
                  <a:pt x="1420999" y="2885563"/>
                </a:lnTo>
                <a:lnTo>
                  <a:pt x="1424855" y="2936714"/>
                </a:lnTo>
                <a:lnTo>
                  <a:pt x="1428127" y="2988026"/>
                </a:lnTo>
                <a:lnTo>
                  <a:pt x="1430811" y="3039495"/>
                </a:lnTo>
                <a:lnTo>
                  <a:pt x="1432905" y="3091119"/>
                </a:lnTo>
                <a:lnTo>
                  <a:pt x="1434404" y="3142893"/>
                </a:lnTo>
                <a:lnTo>
                  <a:pt x="1435306" y="3194815"/>
                </a:lnTo>
                <a:lnTo>
                  <a:pt x="1435608" y="3246881"/>
                </a:lnTo>
                <a:lnTo>
                  <a:pt x="1435306" y="3298948"/>
                </a:lnTo>
                <a:lnTo>
                  <a:pt x="1434404" y="3350869"/>
                </a:lnTo>
                <a:lnTo>
                  <a:pt x="1432905" y="3402644"/>
                </a:lnTo>
                <a:lnTo>
                  <a:pt x="1430811" y="3454267"/>
                </a:lnTo>
                <a:lnTo>
                  <a:pt x="1428127" y="3505736"/>
                </a:lnTo>
                <a:lnTo>
                  <a:pt x="1424855" y="3557048"/>
                </a:lnTo>
                <a:lnTo>
                  <a:pt x="1420999" y="3608199"/>
                </a:lnTo>
                <a:lnTo>
                  <a:pt x="1416563" y="3659186"/>
                </a:lnTo>
                <a:lnTo>
                  <a:pt x="1411548" y="3710006"/>
                </a:lnTo>
                <a:lnTo>
                  <a:pt x="1405960" y="3760655"/>
                </a:lnTo>
                <a:lnTo>
                  <a:pt x="1399801" y="3811129"/>
                </a:lnTo>
                <a:lnTo>
                  <a:pt x="1393074" y="3861427"/>
                </a:lnTo>
                <a:lnTo>
                  <a:pt x="1385783" y="3911544"/>
                </a:lnTo>
                <a:lnTo>
                  <a:pt x="1377931" y="3961477"/>
                </a:lnTo>
                <a:lnTo>
                  <a:pt x="1369521" y="4011222"/>
                </a:lnTo>
                <a:lnTo>
                  <a:pt x="1360557" y="4060777"/>
                </a:lnTo>
                <a:lnTo>
                  <a:pt x="1351041" y="4110139"/>
                </a:lnTo>
                <a:lnTo>
                  <a:pt x="1340978" y="4159303"/>
                </a:lnTo>
                <a:lnTo>
                  <a:pt x="1330371" y="4208266"/>
                </a:lnTo>
                <a:lnTo>
                  <a:pt x="1319222" y="4257026"/>
                </a:lnTo>
                <a:lnTo>
                  <a:pt x="1307536" y="4305579"/>
                </a:lnTo>
                <a:lnTo>
                  <a:pt x="1295315" y="4353921"/>
                </a:lnTo>
                <a:lnTo>
                  <a:pt x="1282563" y="4402050"/>
                </a:lnTo>
                <a:lnTo>
                  <a:pt x="1269282" y="4449961"/>
                </a:lnTo>
                <a:lnTo>
                  <a:pt x="1255478" y="4497653"/>
                </a:lnTo>
                <a:lnTo>
                  <a:pt x="1241152" y="4545120"/>
                </a:lnTo>
                <a:lnTo>
                  <a:pt x="1226308" y="4592361"/>
                </a:lnTo>
                <a:lnTo>
                  <a:pt x="1210949" y="4639371"/>
                </a:lnTo>
                <a:lnTo>
                  <a:pt x="1195079" y="4686148"/>
                </a:lnTo>
                <a:lnTo>
                  <a:pt x="1178700" y="4732688"/>
                </a:lnTo>
                <a:lnTo>
                  <a:pt x="1161817" y="4778988"/>
                </a:lnTo>
                <a:lnTo>
                  <a:pt x="1144433" y="4825044"/>
                </a:lnTo>
                <a:lnTo>
                  <a:pt x="1126550" y="4870854"/>
                </a:lnTo>
                <a:lnTo>
                  <a:pt x="1108173" y="4916414"/>
                </a:lnTo>
                <a:lnTo>
                  <a:pt x="1089304" y="4961720"/>
                </a:lnTo>
                <a:lnTo>
                  <a:pt x="1069947" y="5006769"/>
                </a:lnTo>
                <a:lnTo>
                  <a:pt x="1050104" y="5051558"/>
                </a:lnTo>
                <a:lnTo>
                  <a:pt x="1029781" y="5096084"/>
                </a:lnTo>
                <a:lnTo>
                  <a:pt x="1008979" y="5140344"/>
                </a:lnTo>
                <a:lnTo>
                  <a:pt x="987701" y="5184333"/>
                </a:lnTo>
                <a:lnTo>
                  <a:pt x="965953" y="5228050"/>
                </a:lnTo>
                <a:lnTo>
                  <a:pt x="943735" y="5271489"/>
                </a:lnTo>
                <a:lnTo>
                  <a:pt x="921053" y="5314649"/>
                </a:lnTo>
                <a:lnTo>
                  <a:pt x="897909" y="5357526"/>
                </a:lnTo>
                <a:lnTo>
                  <a:pt x="874306" y="5400116"/>
                </a:lnTo>
                <a:lnTo>
                  <a:pt x="850248" y="5442416"/>
                </a:lnTo>
                <a:lnTo>
                  <a:pt x="825739" y="5484424"/>
                </a:lnTo>
                <a:lnTo>
                  <a:pt x="800781" y="5526134"/>
                </a:lnTo>
                <a:lnTo>
                  <a:pt x="775377" y="5567546"/>
                </a:lnTo>
                <a:lnTo>
                  <a:pt x="749532" y="5608654"/>
                </a:lnTo>
                <a:lnTo>
                  <a:pt x="723248" y="5649456"/>
                </a:lnTo>
                <a:lnTo>
                  <a:pt x="696528" y="5689948"/>
                </a:lnTo>
                <a:lnTo>
                  <a:pt x="669377" y="5730127"/>
                </a:lnTo>
                <a:lnTo>
                  <a:pt x="641797" y="5769990"/>
                </a:lnTo>
                <a:lnTo>
                  <a:pt x="613791" y="5809534"/>
                </a:lnTo>
                <a:lnTo>
                  <a:pt x="585363" y="5848754"/>
                </a:lnTo>
                <a:lnTo>
                  <a:pt x="556517" y="5887649"/>
                </a:lnTo>
                <a:lnTo>
                  <a:pt x="527255" y="5926214"/>
                </a:lnTo>
                <a:lnTo>
                  <a:pt x="497581" y="5964446"/>
                </a:lnTo>
                <a:lnTo>
                  <a:pt x="467498" y="6002342"/>
                </a:lnTo>
                <a:lnTo>
                  <a:pt x="437009" y="6039899"/>
                </a:lnTo>
                <a:lnTo>
                  <a:pt x="406118" y="6077113"/>
                </a:lnTo>
                <a:lnTo>
                  <a:pt x="374829" y="6113981"/>
                </a:lnTo>
                <a:lnTo>
                  <a:pt x="343143" y="6150499"/>
                </a:lnTo>
                <a:lnTo>
                  <a:pt x="311065" y="6186665"/>
                </a:lnTo>
                <a:lnTo>
                  <a:pt x="278598" y="6222475"/>
                </a:lnTo>
                <a:lnTo>
                  <a:pt x="245746" y="6257926"/>
                </a:lnTo>
                <a:lnTo>
                  <a:pt x="212511" y="6293014"/>
                </a:lnTo>
                <a:lnTo>
                  <a:pt x="178896" y="6327737"/>
                </a:lnTo>
                <a:lnTo>
                  <a:pt x="144907" y="6362090"/>
                </a:lnTo>
                <a:lnTo>
                  <a:pt x="0" y="6493764"/>
                </a:lnTo>
                <a:lnTo>
                  <a:pt x="0" y="0"/>
                </a:lnTo>
                <a:close/>
              </a:path>
            </a:pathLst>
          </a:custGeom>
          <a:ln w="19811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Овал 9"/>
          <p:cNvSpPr/>
          <p:nvPr/>
        </p:nvSpPr>
        <p:spPr>
          <a:xfrm>
            <a:off x="785786" y="2571744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1" name="Овал 10"/>
          <p:cNvSpPr/>
          <p:nvPr/>
        </p:nvSpPr>
        <p:spPr>
          <a:xfrm>
            <a:off x="1285852" y="3214686"/>
            <a:ext cx="928694" cy="533103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2" name="Овал 11"/>
          <p:cNvSpPr/>
          <p:nvPr/>
        </p:nvSpPr>
        <p:spPr>
          <a:xfrm>
            <a:off x="1643042" y="3857628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3" name="Овал 12"/>
          <p:cNvSpPr/>
          <p:nvPr/>
        </p:nvSpPr>
        <p:spPr>
          <a:xfrm>
            <a:off x="1357290" y="5786454"/>
            <a:ext cx="928694" cy="500066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4" name="Овал 13"/>
          <p:cNvSpPr/>
          <p:nvPr/>
        </p:nvSpPr>
        <p:spPr>
          <a:xfrm>
            <a:off x="785786" y="6286496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777633" y="2727820"/>
            <a:ext cx="735808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 Расходы по ремонту тепловых сетей города Ржева Тверской области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214546" y="3286124"/>
            <a:ext cx="692945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Ремонт жилых помещений муниципального жилищного фонда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643174" y="3857628"/>
            <a:ext cx="664370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Проведение работ по сносу расселенных многоквартирных домов из аварийного жилищного фонда города Ржева Тверской области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285984" y="5857892"/>
            <a:ext cx="664373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Развитие системы газоснабжения населенных пунктов Тверской области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857356" y="6365557"/>
            <a:ext cx="671517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Обеспечение мероприятий по переселению граждан из аварийного жилищного фонда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5786" y="2643182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178,7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24262" y="3243260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2 018,6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71604" y="3929066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4 482,8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85852" y="5824855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7 445,0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4348" y="635795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278,0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8"/>
          <p:cNvSpPr txBox="1">
            <a:spLocks noChangeArrowheads="1"/>
          </p:cNvSpPr>
          <p:nvPr/>
        </p:nvSpPr>
        <p:spPr bwMode="auto">
          <a:xfrm>
            <a:off x="1500166" y="2214554"/>
            <a:ext cx="70008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16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 расходования бюджетных </a:t>
            </a:r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средств в 2022 году:</a:t>
            </a:r>
            <a:endParaRPr lang="ru-RU" sz="1600" b="1" u="sng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1785918" y="4572008"/>
            <a:ext cx="928694" cy="500066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28" name="Овал 27"/>
          <p:cNvSpPr/>
          <p:nvPr/>
        </p:nvSpPr>
        <p:spPr>
          <a:xfrm>
            <a:off x="1643042" y="5143512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2786050" y="4640128"/>
            <a:ext cx="635795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Оплата взносов на капитальный ремонт муниципальных многоквартирных домов</a:t>
            </a:r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85918" y="4572008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1 739,9 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571736" y="5214950"/>
            <a:ext cx="628654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 Разработка проектно-сметной документации для развития системы газоснабжения населенных пунктов Тверской области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643042" y="5214950"/>
            <a:ext cx="92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1 232,5 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76347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9"/>
          <p:cNvSpPr>
            <a:spLocks noChangeArrowheads="1"/>
          </p:cNvSpPr>
          <p:nvPr/>
        </p:nvSpPr>
        <p:spPr bwMode="auto">
          <a:xfrm>
            <a:off x="357158" y="857232"/>
            <a:ext cx="8429684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cs typeface="Times New Roman" pitchFamily="18" charset="0"/>
              </a:rPr>
              <a:t>       </a:t>
            </a:r>
            <a:r>
              <a:rPr lang="ru-RU" sz="1200" b="1" u="sng" dirty="0">
                <a:solidFill>
                  <a:srgbClr val="FF0000"/>
                </a:solidFill>
                <a:cs typeface="Times New Roman" pitchFamily="18" charset="0"/>
              </a:rPr>
              <a:t>Муниципальная программа города Ржева Тверской области (далее - муниципальная программа) </a:t>
            </a:r>
            <a:r>
              <a:rPr lang="ru-RU" sz="1200" dirty="0" smtClean="0">
                <a:solidFill>
                  <a:srgbClr val="FF0000"/>
                </a:solidFill>
                <a:cs typeface="Times New Roman" pitchFamily="18" charset="0"/>
              </a:rPr>
              <a:t>—</a:t>
            </a:r>
            <a:r>
              <a:rPr lang="ru-RU" sz="1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ru-RU" sz="1200" dirty="0" smtClean="0">
                <a:cs typeface="Times New Roman" pitchFamily="18" charset="0"/>
              </a:rPr>
              <a:t>система </a:t>
            </a:r>
            <a:r>
              <a:rPr lang="ru-RU" sz="1200" dirty="0">
                <a:cs typeface="Times New Roman" pitchFamily="18" charset="0"/>
              </a:rPr>
              <a:t>мероприятий, взаимоувязанных по задачам, срокам осуществления и ресурсам, мер муниципального регулирования и мер управления муниципальной собственностью города Ржева, обеспечивающая в рамках реализации муниципальных полномочий  города Ржева достижение, целей стратегии социально-экономического развития города Ржева и (или) программы социально-экономического развития города Ржева, утвержденных в установленном порядке (далее - стратегия и (или) программа социально-экономического развития  города Ржева Тверской области</a:t>
            </a:r>
            <a:r>
              <a:rPr lang="ru-RU" sz="1200" dirty="0" smtClean="0">
                <a:cs typeface="Times New Roman" pitchFamily="18" charset="0"/>
              </a:rPr>
              <a:t>);</a:t>
            </a:r>
          </a:p>
          <a:p>
            <a:pPr algn="just"/>
            <a:endParaRPr lang="ru-RU" sz="1200" dirty="0" smtClean="0">
              <a:cs typeface="Times New Roman" pitchFamily="18" charset="0"/>
            </a:endParaRPr>
          </a:p>
          <a:p>
            <a:pPr algn="just"/>
            <a:endParaRPr lang="ru-RU" sz="1200" dirty="0" smtClean="0">
              <a:cs typeface="Times New Roman" pitchFamily="18" charset="0"/>
            </a:endParaRPr>
          </a:p>
          <a:p>
            <a:pPr algn="just"/>
            <a:endParaRPr lang="ru-RU" sz="1200" dirty="0">
              <a:cs typeface="Times New Roman" pitchFamily="18" charset="0"/>
            </a:endParaRPr>
          </a:p>
          <a:p>
            <a:pPr algn="just"/>
            <a:r>
              <a:rPr lang="ru-RU" sz="1200" b="1" dirty="0">
                <a:cs typeface="Times New Roman" pitchFamily="18" charset="0"/>
              </a:rPr>
              <a:t>       </a:t>
            </a:r>
            <a:r>
              <a:rPr lang="ru-RU" sz="1200" b="1" dirty="0" smtClean="0">
                <a:cs typeface="Times New Roman" pitchFamily="18" charset="0"/>
              </a:rPr>
              <a:t>       </a:t>
            </a:r>
            <a:r>
              <a:rPr lang="ru-RU" sz="1200" b="1" u="sng" dirty="0">
                <a:solidFill>
                  <a:srgbClr val="FF0000"/>
                </a:solidFill>
                <a:cs typeface="Times New Roman" pitchFamily="18" charset="0"/>
              </a:rPr>
              <a:t>Подпрограмма муниципальной программы (далее - подпрограмма) </a:t>
            </a:r>
            <a:r>
              <a:rPr lang="ru-RU" sz="1200" dirty="0">
                <a:solidFill>
                  <a:srgbClr val="FF0000"/>
                </a:solidFill>
                <a:cs typeface="Times New Roman" pitchFamily="18" charset="0"/>
              </a:rPr>
              <a:t>—</a:t>
            </a:r>
            <a:r>
              <a:rPr lang="ru-RU" sz="1200" dirty="0">
                <a:cs typeface="Times New Roman" pitchFamily="18" charset="0"/>
              </a:rPr>
              <a:t> часть муниципальной программы,  являющаяся одним из направлений реализации муниципальной программы и обеспечивающая достижение целей муниципальной программы;</a:t>
            </a:r>
          </a:p>
          <a:p>
            <a:pPr algn="just"/>
            <a:r>
              <a:rPr lang="ru-RU" sz="1200" b="1" dirty="0">
                <a:cs typeface="Times New Roman" pitchFamily="18" charset="0"/>
              </a:rPr>
              <a:t>       </a:t>
            </a:r>
            <a:endParaRPr lang="ru-RU" sz="1200" b="1" dirty="0" smtClean="0">
              <a:cs typeface="Times New Roman" pitchFamily="18" charset="0"/>
            </a:endParaRPr>
          </a:p>
          <a:p>
            <a:pPr algn="just"/>
            <a:endParaRPr lang="ru-RU" sz="1200" b="1" dirty="0">
              <a:cs typeface="Times New Roman" pitchFamily="18" charset="0"/>
            </a:endParaRPr>
          </a:p>
          <a:p>
            <a:pPr algn="just"/>
            <a:r>
              <a:rPr lang="ru-RU" sz="1200" b="1" dirty="0">
                <a:cs typeface="Times New Roman" pitchFamily="18" charset="0"/>
              </a:rPr>
              <a:t>       </a:t>
            </a:r>
            <a:r>
              <a:rPr lang="ru-RU" sz="1200" b="1" u="sng" dirty="0" smtClean="0">
                <a:solidFill>
                  <a:srgbClr val="FF0000"/>
                </a:solidFill>
                <a:cs typeface="Times New Roman" pitchFamily="18" charset="0"/>
              </a:rPr>
              <a:t>Администратор </a:t>
            </a:r>
            <a:r>
              <a:rPr lang="ru-RU" sz="1200" b="1" u="sng" dirty="0">
                <a:solidFill>
                  <a:srgbClr val="FF0000"/>
                </a:solidFill>
                <a:cs typeface="Times New Roman" pitchFamily="18" charset="0"/>
              </a:rPr>
              <a:t>муниципальной программы </a:t>
            </a:r>
            <a:r>
              <a:rPr lang="ru-RU" sz="1200" dirty="0">
                <a:solidFill>
                  <a:srgbClr val="FF0000"/>
                </a:solidFill>
                <a:cs typeface="Times New Roman" pitchFamily="18" charset="0"/>
              </a:rPr>
              <a:t>—</a:t>
            </a:r>
            <a:r>
              <a:rPr lang="ru-RU" sz="1200" dirty="0">
                <a:cs typeface="Times New Roman" pitchFamily="18" charset="0"/>
              </a:rPr>
              <a:t> исполнительный орган власти города Ржева, являющийся главным распорядителем средств бюджета города Ржева Тверской области, исполняющий функции муниципального заказчика, наделенный полномочиями по разработке и реализации муниципальной программы и (или) ее подпрограмм и несущий ответственность за реализацию муниципальной программы и ее эффективность;</a:t>
            </a:r>
          </a:p>
          <a:p>
            <a:pPr algn="just"/>
            <a:r>
              <a:rPr lang="ru-RU" sz="1200" dirty="0">
                <a:cs typeface="Times New Roman" pitchFamily="18" charset="0"/>
              </a:rPr>
              <a:t>       </a:t>
            </a:r>
            <a:endParaRPr lang="ru-RU" sz="1200" dirty="0" smtClean="0">
              <a:cs typeface="Times New Roman" pitchFamily="18" charset="0"/>
            </a:endParaRPr>
          </a:p>
          <a:p>
            <a:pPr algn="just"/>
            <a:endParaRPr lang="ru-RU" sz="1200" dirty="0">
              <a:cs typeface="Times New Roman" pitchFamily="18" charset="0"/>
            </a:endParaRPr>
          </a:p>
          <a:p>
            <a:pPr algn="just"/>
            <a:r>
              <a:rPr lang="ru-RU" sz="1200" dirty="0">
                <a:cs typeface="Times New Roman" pitchFamily="18" charset="0"/>
              </a:rPr>
              <a:t>       </a:t>
            </a:r>
            <a:r>
              <a:rPr lang="ru-RU" sz="1200" b="1" u="sng" dirty="0">
                <a:solidFill>
                  <a:srgbClr val="FF0000"/>
                </a:solidFill>
                <a:cs typeface="Times New Roman" pitchFamily="18" charset="0"/>
              </a:rPr>
              <a:t>Главный администратор программы </a:t>
            </a:r>
            <a:r>
              <a:rPr lang="ru-RU" sz="1200" dirty="0">
                <a:solidFill>
                  <a:srgbClr val="FF0000"/>
                </a:solidFill>
                <a:cs typeface="Times New Roman" pitchFamily="18" charset="0"/>
              </a:rPr>
              <a:t>—</a:t>
            </a:r>
            <a:r>
              <a:rPr lang="ru-RU" sz="1200" dirty="0">
                <a:cs typeface="Times New Roman" pitchFamily="18" charset="0"/>
              </a:rPr>
              <a:t> администратор муниципальной программы, координирующий деятельность других администраторов муниципальной программы по разработке и реализации муниципальной программы и (или) ее подпрограмм и определенный при наличии двух и более администраторов муниципальной программы, а также выполняющий функции администратора муниципальной программы в части, касающейся его полномочий;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357554" y="214290"/>
            <a:ext cx="2286016" cy="6429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cap="all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Термины</a:t>
            </a:r>
            <a:endParaRPr lang="ru-RU" sz="2800" b="1" cap="all" baseline="0" dirty="0" smtClean="0"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latin typeface="Cambria" pitchFamily="18" charset="0"/>
              <a:ea typeface="+mj-ea"/>
              <a:cs typeface="+mj-cs"/>
            </a:endParaRP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get-altay/3836503/2a00000175034f0bba242ce727f7faaa1147/XXL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lum bright="7000"/>
          </a:blip>
          <a:srcRect/>
          <a:stretch>
            <a:fillRect/>
          </a:stretch>
        </p:blipFill>
        <p:spPr bwMode="auto">
          <a:xfrm>
            <a:off x="1142976" y="3429000"/>
            <a:ext cx="7786742" cy="3254894"/>
          </a:xfrm>
          <a:prstGeom prst="rect">
            <a:avLst/>
          </a:prstGeom>
          <a:noFill/>
        </p:spPr>
      </p:pic>
      <p:sp>
        <p:nvSpPr>
          <p:cNvPr id="429058" name="Text Box 14"/>
          <p:cNvSpPr txBox="1">
            <a:spLocks noChangeArrowheads="1"/>
          </p:cNvSpPr>
          <p:nvPr/>
        </p:nvSpPr>
        <p:spPr bwMode="auto">
          <a:xfrm>
            <a:off x="1000100" y="142852"/>
            <a:ext cx="78581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 города Ржева за 2022 год на реализацию Муниципальной программы «Социальная поддержка и защита</a:t>
            </a:r>
          </a:p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населения города Ржева Тверской области» на 2022-2027 годы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659126"/>
              </p:ext>
            </p:extLst>
          </p:nvPr>
        </p:nvGraphicFramePr>
        <p:xfrm>
          <a:off x="1035819" y="1071546"/>
          <a:ext cx="7751025" cy="17066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9483"/>
                <a:gridCol w="1085893"/>
                <a:gridCol w="974506"/>
                <a:gridCol w="981143"/>
              </a:tblGrid>
              <a:tr h="23484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Утвержден,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тыс. 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Исполнено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, тыс. 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исполнения, %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295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6 471,8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6 284,9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50412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1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"Дополнительные меры по социальной поддержке отдельных категорий граждан"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6 003,9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5 900,2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46382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2 "Дополнительные меры по социальной поддержке пожилых граждан и лиц с ограниченными возможностями"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8" name="Picture 10" descr="rzhev-gerb-sovr"/>
          <p:cNvPicPr>
            <a:picLocks noChangeAspect="1" noChangeArrowheads="1"/>
          </p:cNvPicPr>
          <p:nvPr/>
        </p:nvPicPr>
        <p:blipFill>
          <a:blip r:embed="rId4">
            <a:lum bright="6000"/>
          </a:blip>
          <a:srcRect/>
          <a:stretch>
            <a:fillRect/>
          </a:stretch>
        </p:blipFill>
        <p:spPr bwMode="auto">
          <a:xfrm>
            <a:off x="142844" y="142852"/>
            <a:ext cx="785819" cy="1000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ject 4"/>
          <p:cNvSpPr/>
          <p:nvPr/>
        </p:nvSpPr>
        <p:spPr>
          <a:xfrm>
            <a:off x="478580" y="3240029"/>
            <a:ext cx="1428760" cy="3666511"/>
          </a:xfrm>
          <a:custGeom>
            <a:avLst/>
            <a:gdLst/>
            <a:ahLst/>
            <a:cxnLst/>
            <a:rect l="l" t="t" r="r" b="b"/>
            <a:pathLst>
              <a:path w="1435735" h="6494145">
                <a:moveTo>
                  <a:pt x="0" y="0"/>
                </a:moveTo>
                <a:lnTo>
                  <a:pt x="144907" y="131699"/>
                </a:lnTo>
                <a:lnTo>
                  <a:pt x="178896" y="166049"/>
                </a:lnTo>
                <a:lnTo>
                  <a:pt x="212511" y="200769"/>
                </a:lnTo>
                <a:lnTo>
                  <a:pt x="245746" y="235855"/>
                </a:lnTo>
                <a:lnTo>
                  <a:pt x="278598" y="271303"/>
                </a:lnTo>
                <a:lnTo>
                  <a:pt x="311065" y="307111"/>
                </a:lnTo>
                <a:lnTo>
                  <a:pt x="343143" y="343275"/>
                </a:lnTo>
                <a:lnTo>
                  <a:pt x="374829" y="379792"/>
                </a:lnTo>
                <a:lnTo>
                  <a:pt x="406118" y="416658"/>
                </a:lnTo>
                <a:lnTo>
                  <a:pt x="437009" y="453870"/>
                </a:lnTo>
                <a:lnTo>
                  <a:pt x="467498" y="491425"/>
                </a:lnTo>
                <a:lnTo>
                  <a:pt x="497581" y="529320"/>
                </a:lnTo>
                <a:lnTo>
                  <a:pt x="527255" y="567550"/>
                </a:lnTo>
                <a:lnTo>
                  <a:pt x="556517" y="606114"/>
                </a:lnTo>
                <a:lnTo>
                  <a:pt x="585363" y="645007"/>
                </a:lnTo>
                <a:lnTo>
                  <a:pt x="613791" y="684227"/>
                </a:lnTo>
                <a:lnTo>
                  <a:pt x="641797" y="723769"/>
                </a:lnTo>
                <a:lnTo>
                  <a:pt x="669377" y="763631"/>
                </a:lnTo>
                <a:lnTo>
                  <a:pt x="696528" y="803809"/>
                </a:lnTo>
                <a:lnTo>
                  <a:pt x="723248" y="844301"/>
                </a:lnTo>
                <a:lnTo>
                  <a:pt x="749532" y="885102"/>
                </a:lnTo>
                <a:lnTo>
                  <a:pt x="775377" y="926209"/>
                </a:lnTo>
                <a:lnTo>
                  <a:pt x="800781" y="967620"/>
                </a:lnTo>
                <a:lnTo>
                  <a:pt x="825739" y="1009330"/>
                </a:lnTo>
                <a:lnTo>
                  <a:pt x="850248" y="1051337"/>
                </a:lnTo>
                <a:lnTo>
                  <a:pt x="874306" y="1093637"/>
                </a:lnTo>
                <a:lnTo>
                  <a:pt x="897909" y="1136227"/>
                </a:lnTo>
                <a:lnTo>
                  <a:pt x="921053" y="1179103"/>
                </a:lnTo>
                <a:lnTo>
                  <a:pt x="943735" y="1222263"/>
                </a:lnTo>
                <a:lnTo>
                  <a:pt x="965953" y="1265702"/>
                </a:lnTo>
                <a:lnTo>
                  <a:pt x="987701" y="1309418"/>
                </a:lnTo>
                <a:lnTo>
                  <a:pt x="1008979" y="1353408"/>
                </a:lnTo>
                <a:lnTo>
                  <a:pt x="1029781" y="1397667"/>
                </a:lnTo>
                <a:lnTo>
                  <a:pt x="1050104" y="1442193"/>
                </a:lnTo>
                <a:lnTo>
                  <a:pt x="1069947" y="1486983"/>
                </a:lnTo>
                <a:lnTo>
                  <a:pt x="1089304" y="1532032"/>
                </a:lnTo>
                <a:lnTo>
                  <a:pt x="1108173" y="1577339"/>
                </a:lnTo>
                <a:lnTo>
                  <a:pt x="1126550" y="1622898"/>
                </a:lnTo>
                <a:lnTo>
                  <a:pt x="1144433" y="1668708"/>
                </a:lnTo>
                <a:lnTo>
                  <a:pt x="1161817" y="1714765"/>
                </a:lnTo>
                <a:lnTo>
                  <a:pt x="1178700" y="1761065"/>
                </a:lnTo>
                <a:lnTo>
                  <a:pt x="1195079" y="1807605"/>
                </a:lnTo>
                <a:lnTo>
                  <a:pt x="1210949" y="1854382"/>
                </a:lnTo>
                <a:lnTo>
                  <a:pt x="1226308" y="1901393"/>
                </a:lnTo>
                <a:lnTo>
                  <a:pt x="1241152" y="1948634"/>
                </a:lnTo>
                <a:lnTo>
                  <a:pt x="1255478" y="1996102"/>
                </a:lnTo>
                <a:lnTo>
                  <a:pt x="1269282" y="2043794"/>
                </a:lnTo>
                <a:lnTo>
                  <a:pt x="1282563" y="2091706"/>
                </a:lnTo>
                <a:lnTo>
                  <a:pt x="1295315" y="2139835"/>
                </a:lnTo>
                <a:lnTo>
                  <a:pt x="1307536" y="2188178"/>
                </a:lnTo>
                <a:lnTo>
                  <a:pt x="1319222" y="2236731"/>
                </a:lnTo>
                <a:lnTo>
                  <a:pt x="1330371" y="2285491"/>
                </a:lnTo>
                <a:lnTo>
                  <a:pt x="1340978" y="2334455"/>
                </a:lnTo>
                <a:lnTo>
                  <a:pt x="1351041" y="2383620"/>
                </a:lnTo>
                <a:lnTo>
                  <a:pt x="1360557" y="2432981"/>
                </a:lnTo>
                <a:lnTo>
                  <a:pt x="1369521" y="2482537"/>
                </a:lnTo>
                <a:lnTo>
                  <a:pt x="1377931" y="2532283"/>
                </a:lnTo>
                <a:lnTo>
                  <a:pt x="1385783" y="2582216"/>
                </a:lnTo>
                <a:lnTo>
                  <a:pt x="1393074" y="2632334"/>
                </a:lnTo>
                <a:lnTo>
                  <a:pt x="1399801" y="2682631"/>
                </a:lnTo>
                <a:lnTo>
                  <a:pt x="1405960" y="2733107"/>
                </a:lnTo>
                <a:lnTo>
                  <a:pt x="1411548" y="2783756"/>
                </a:lnTo>
                <a:lnTo>
                  <a:pt x="1416563" y="2834575"/>
                </a:lnTo>
                <a:lnTo>
                  <a:pt x="1420999" y="2885563"/>
                </a:lnTo>
                <a:lnTo>
                  <a:pt x="1424855" y="2936714"/>
                </a:lnTo>
                <a:lnTo>
                  <a:pt x="1428127" y="2988026"/>
                </a:lnTo>
                <a:lnTo>
                  <a:pt x="1430811" y="3039495"/>
                </a:lnTo>
                <a:lnTo>
                  <a:pt x="1432905" y="3091119"/>
                </a:lnTo>
                <a:lnTo>
                  <a:pt x="1434404" y="3142893"/>
                </a:lnTo>
                <a:lnTo>
                  <a:pt x="1435306" y="3194815"/>
                </a:lnTo>
                <a:lnTo>
                  <a:pt x="1435608" y="3246881"/>
                </a:lnTo>
                <a:lnTo>
                  <a:pt x="1435306" y="3298948"/>
                </a:lnTo>
                <a:lnTo>
                  <a:pt x="1434404" y="3350869"/>
                </a:lnTo>
                <a:lnTo>
                  <a:pt x="1432905" y="3402644"/>
                </a:lnTo>
                <a:lnTo>
                  <a:pt x="1430811" y="3454267"/>
                </a:lnTo>
                <a:lnTo>
                  <a:pt x="1428127" y="3505736"/>
                </a:lnTo>
                <a:lnTo>
                  <a:pt x="1424855" y="3557048"/>
                </a:lnTo>
                <a:lnTo>
                  <a:pt x="1420999" y="3608199"/>
                </a:lnTo>
                <a:lnTo>
                  <a:pt x="1416563" y="3659186"/>
                </a:lnTo>
                <a:lnTo>
                  <a:pt x="1411548" y="3710006"/>
                </a:lnTo>
                <a:lnTo>
                  <a:pt x="1405960" y="3760655"/>
                </a:lnTo>
                <a:lnTo>
                  <a:pt x="1399801" y="3811129"/>
                </a:lnTo>
                <a:lnTo>
                  <a:pt x="1393074" y="3861427"/>
                </a:lnTo>
                <a:lnTo>
                  <a:pt x="1385783" y="3911544"/>
                </a:lnTo>
                <a:lnTo>
                  <a:pt x="1377931" y="3961477"/>
                </a:lnTo>
                <a:lnTo>
                  <a:pt x="1369521" y="4011222"/>
                </a:lnTo>
                <a:lnTo>
                  <a:pt x="1360557" y="4060777"/>
                </a:lnTo>
                <a:lnTo>
                  <a:pt x="1351041" y="4110139"/>
                </a:lnTo>
                <a:lnTo>
                  <a:pt x="1340978" y="4159303"/>
                </a:lnTo>
                <a:lnTo>
                  <a:pt x="1330371" y="4208266"/>
                </a:lnTo>
                <a:lnTo>
                  <a:pt x="1319222" y="4257026"/>
                </a:lnTo>
                <a:lnTo>
                  <a:pt x="1307536" y="4305579"/>
                </a:lnTo>
                <a:lnTo>
                  <a:pt x="1295315" y="4353921"/>
                </a:lnTo>
                <a:lnTo>
                  <a:pt x="1282563" y="4402050"/>
                </a:lnTo>
                <a:lnTo>
                  <a:pt x="1269282" y="4449961"/>
                </a:lnTo>
                <a:lnTo>
                  <a:pt x="1255478" y="4497653"/>
                </a:lnTo>
                <a:lnTo>
                  <a:pt x="1241152" y="4545120"/>
                </a:lnTo>
                <a:lnTo>
                  <a:pt x="1226308" y="4592361"/>
                </a:lnTo>
                <a:lnTo>
                  <a:pt x="1210949" y="4639371"/>
                </a:lnTo>
                <a:lnTo>
                  <a:pt x="1195079" y="4686148"/>
                </a:lnTo>
                <a:lnTo>
                  <a:pt x="1178700" y="4732688"/>
                </a:lnTo>
                <a:lnTo>
                  <a:pt x="1161817" y="4778988"/>
                </a:lnTo>
                <a:lnTo>
                  <a:pt x="1144433" y="4825044"/>
                </a:lnTo>
                <a:lnTo>
                  <a:pt x="1126550" y="4870854"/>
                </a:lnTo>
                <a:lnTo>
                  <a:pt x="1108173" y="4916414"/>
                </a:lnTo>
                <a:lnTo>
                  <a:pt x="1089304" y="4961720"/>
                </a:lnTo>
                <a:lnTo>
                  <a:pt x="1069947" y="5006769"/>
                </a:lnTo>
                <a:lnTo>
                  <a:pt x="1050104" y="5051558"/>
                </a:lnTo>
                <a:lnTo>
                  <a:pt x="1029781" y="5096084"/>
                </a:lnTo>
                <a:lnTo>
                  <a:pt x="1008979" y="5140344"/>
                </a:lnTo>
                <a:lnTo>
                  <a:pt x="987701" y="5184333"/>
                </a:lnTo>
                <a:lnTo>
                  <a:pt x="965953" y="5228050"/>
                </a:lnTo>
                <a:lnTo>
                  <a:pt x="943735" y="5271489"/>
                </a:lnTo>
                <a:lnTo>
                  <a:pt x="921053" y="5314649"/>
                </a:lnTo>
                <a:lnTo>
                  <a:pt x="897909" y="5357526"/>
                </a:lnTo>
                <a:lnTo>
                  <a:pt x="874306" y="5400116"/>
                </a:lnTo>
                <a:lnTo>
                  <a:pt x="850248" y="5442416"/>
                </a:lnTo>
                <a:lnTo>
                  <a:pt x="825739" y="5484424"/>
                </a:lnTo>
                <a:lnTo>
                  <a:pt x="800781" y="5526134"/>
                </a:lnTo>
                <a:lnTo>
                  <a:pt x="775377" y="5567546"/>
                </a:lnTo>
                <a:lnTo>
                  <a:pt x="749532" y="5608654"/>
                </a:lnTo>
                <a:lnTo>
                  <a:pt x="723248" y="5649456"/>
                </a:lnTo>
                <a:lnTo>
                  <a:pt x="696528" y="5689948"/>
                </a:lnTo>
                <a:lnTo>
                  <a:pt x="669377" y="5730127"/>
                </a:lnTo>
                <a:lnTo>
                  <a:pt x="641797" y="5769990"/>
                </a:lnTo>
                <a:lnTo>
                  <a:pt x="613791" y="5809534"/>
                </a:lnTo>
                <a:lnTo>
                  <a:pt x="585363" y="5848754"/>
                </a:lnTo>
                <a:lnTo>
                  <a:pt x="556517" y="5887649"/>
                </a:lnTo>
                <a:lnTo>
                  <a:pt x="527255" y="5926214"/>
                </a:lnTo>
                <a:lnTo>
                  <a:pt x="497581" y="5964446"/>
                </a:lnTo>
                <a:lnTo>
                  <a:pt x="467498" y="6002342"/>
                </a:lnTo>
                <a:lnTo>
                  <a:pt x="437009" y="6039899"/>
                </a:lnTo>
                <a:lnTo>
                  <a:pt x="406118" y="6077113"/>
                </a:lnTo>
                <a:lnTo>
                  <a:pt x="374829" y="6113981"/>
                </a:lnTo>
                <a:lnTo>
                  <a:pt x="343143" y="6150499"/>
                </a:lnTo>
                <a:lnTo>
                  <a:pt x="311065" y="6186665"/>
                </a:lnTo>
                <a:lnTo>
                  <a:pt x="278598" y="6222475"/>
                </a:lnTo>
                <a:lnTo>
                  <a:pt x="245746" y="6257926"/>
                </a:lnTo>
                <a:lnTo>
                  <a:pt x="212511" y="6293014"/>
                </a:lnTo>
                <a:lnTo>
                  <a:pt x="178896" y="6327737"/>
                </a:lnTo>
                <a:lnTo>
                  <a:pt x="144907" y="6362090"/>
                </a:lnTo>
                <a:lnTo>
                  <a:pt x="0" y="6493764"/>
                </a:lnTo>
                <a:lnTo>
                  <a:pt x="0" y="0"/>
                </a:lnTo>
                <a:close/>
              </a:path>
            </a:pathLst>
          </a:custGeom>
          <a:ln w="19811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Овал 9"/>
          <p:cNvSpPr/>
          <p:nvPr/>
        </p:nvSpPr>
        <p:spPr>
          <a:xfrm>
            <a:off x="571472" y="3214686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1" name="Овал 10"/>
          <p:cNvSpPr/>
          <p:nvPr/>
        </p:nvSpPr>
        <p:spPr>
          <a:xfrm>
            <a:off x="1142976" y="3748094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2" name="Овал 11"/>
          <p:cNvSpPr/>
          <p:nvPr/>
        </p:nvSpPr>
        <p:spPr>
          <a:xfrm>
            <a:off x="1500166" y="4402731"/>
            <a:ext cx="928694" cy="585915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3" name="Овал 12"/>
          <p:cNvSpPr/>
          <p:nvPr/>
        </p:nvSpPr>
        <p:spPr>
          <a:xfrm>
            <a:off x="1198415" y="5686137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4" name="Овал 13"/>
          <p:cNvSpPr/>
          <p:nvPr/>
        </p:nvSpPr>
        <p:spPr>
          <a:xfrm>
            <a:off x="683072" y="6257641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607323" y="3254216"/>
            <a:ext cx="721523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Возмещение разницы в цене от предоставления помывок в бане по льготным ценам социально-незащищенным слоям населения города Ржева Тверской области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27109" y="3786190"/>
            <a:ext cx="678661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Расходы на обеспечение жилыми помещениями малоимущих многодетных семей, нуждающихся в жилых помещениях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428860" y="4503388"/>
            <a:ext cx="664370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Поддержка общественных организаций города Ржева Тверской области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164223" y="5779501"/>
            <a:ext cx="664373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Социальная поддержка обучающимся в высших учебных заведениях по направлению Администрации города Ржева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692952" y="6419892"/>
            <a:ext cx="671517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Доплата к пенсиям муниципальных служащих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5753" y="3310239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640,3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5981" y="3788724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4 341,5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37939" y="4465425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200,0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57167" y="5715016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365,0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7175" y="6312560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239,7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8"/>
          <p:cNvSpPr txBox="1">
            <a:spLocks noChangeArrowheads="1"/>
          </p:cNvSpPr>
          <p:nvPr/>
        </p:nvSpPr>
        <p:spPr bwMode="auto">
          <a:xfrm>
            <a:off x="1461768" y="2852936"/>
            <a:ext cx="70008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16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 расходования бюджетных </a:t>
            </a:r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средств в 2022 году:</a:t>
            </a:r>
            <a:endParaRPr lang="ru-RU" sz="1600" b="1" u="sng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1673886" y="5073284"/>
            <a:ext cx="928694" cy="585915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1657663" y="5135408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90,5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612105" y="4994630"/>
            <a:ext cx="641281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 Ремонт жилых помещений, находящихся в муниципальной собственности, закрепленных за детьми-сиротами и детьми, оставшимися без попечения родителей</a:t>
            </a:r>
          </a:p>
        </p:txBody>
      </p:sp>
    </p:spTree>
    <p:extLst>
      <p:ext uri="{BB962C8B-B14F-4D97-AF65-F5344CB8AC3E}">
        <p14:creationId xmlns:p14="http://schemas.microsoft.com/office/powerpoint/2010/main" val="183489037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D:\Users\Зверева\Documents\Фото Ржев\мол. семьи.jpe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lum bright="5000"/>
          </a:blip>
          <a:srcRect/>
          <a:stretch>
            <a:fillRect/>
          </a:stretch>
        </p:blipFill>
        <p:spPr bwMode="auto">
          <a:xfrm>
            <a:off x="1214414" y="3571876"/>
            <a:ext cx="7429552" cy="3286124"/>
          </a:xfrm>
          <a:prstGeom prst="rect">
            <a:avLst/>
          </a:prstGeom>
          <a:noFill/>
        </p:spPr>
      </p:pic>
      <p:sp>
        <p:nvSpPr>
          <p:cNvPr id="429058" name="Text Box 14"/>
          <p:cNvSpPr txBox="1">
            <a:spLocks noChangeArrowheads="1"/>
          </p:cNvSpPr>
          <p:nvPr/>
        </p:nvSpPr>
        <p:spPr bwMode="auto">
          <a:xfrm>
            <a:off x="1000100" y="142852"/>
            <a:ext cx="78581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 города Ржева за 2022 год на реализацию                                      Муниципальной программы «Молодежная политика и развитие туризма города Ржева Тверской области» на 2022-2027 годы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875392"/>
              </p:ext>
            </p:extLst>
          </p:nvPr>
        </p:nvGraphicFramePr>
        <p:xfrm>
          <a:off x="785787" y="973849"/>
          <a:ext cx="8106692" cy="2267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2357"/>
                <a:gridCol w="1080120"/>
                <a:gridCol w="936104"/>
                <a:gridCol w="1008111"/>
              </a:tblGrid>
              <a:tr h="32203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Утвержден,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тыс. 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Исполнено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, тыс. 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исполнения, %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5138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14 699,4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14 640,0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398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"Содействие в решении социально-экономических проблем молодых семей"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6 993,0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6 993,0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3041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"Патриотическое и гражданское воспитание молодых граждан"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2 022,8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1 974,6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49143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"Вовлечение молодёжи в общественно-политическую, социально-экономическую и культурную жизнь общества"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40806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"Создание в городе Ржеве комфортной среды для туристов и экскурсантов"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5 515,2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5 504,0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8" name="Picture 10" descr="rzhev-gerb-sovr"/>
          <p:cNvPicPr>
            <a:picLocks noChangeAspect="1" noChangeArrowheads="1"/>
          </p:cNvPicPr>
          <p:nvPr/>
        </p:nvPicPr>
        <p:blipFill>
          <a:blip r:embed="rId4">
            <a:lum bright="6000"/>
          </a:blip>
          <a:srcRect/>
          <a:stretch>
            <a:fillRect/>
          </a:stretch>
        </p:blipFill>
        <p:spPr bwMode="auto">
          <a:xfrm>
            <a:off x="251520" y="142853"/>
            <a:ext cx="748580" cy="90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ject 4"/>
          <p:cNvSpPr/>
          <p:nvPr/>
        </p:nvSpPr>
        <p:spPr>
          <a:xfrm>
            <a:off x="500034" y="3214687"/>
            <a:ext cx="1428760" cy="3643314"/>
          </a:xfrm>
          <a:custGeom>
            <a:avLst/>
            <a:gdLst/>
            <a:ahLst/>
            <a:cxnLst/>
            <a:rect l="l" t="t" r="r" b="b"/>
            <a:pathLst>
              <a:path w="1435735" h="6494145">
                <a:moveTo>
                  <a:pt x="0" y="0"/>
                </a:moveTo>
                <a:lnTo>
                  <a:pt x="144907" y="131699"/>
                </a:lnTo>
                <a:lnTo>
                  <a:pt x="178896" y="166049"/>
                </a:lnTo>
                <a:lnTo>
                  <a:pt x="212511" y="200769"/>
                </a:lnTo>
                <a:lnTo>
                  <a:pt x="245746" y="235855"/>
                </a:lnTo>
                <a:lnTo>
                  <a:pt x="278598" y="271303"/>
                </a:lnTo>
                <a:lnTo>
                  <a:pt x="311065" y="307111"/>
                </a:lnTo>
                <a:lnTo>
                  <a:pt x="343143" y="343275"/>
                </a:lnTo>
                <a:lnTo>
                  <a:pt x="374829" y="379792"/>
                </a:lnTo>
                <a:lnTo>
                  <a:pt x="406118" y="416658"/>
                </a:lnTo>
                <a:lnTo>
                  <a:pt x="437009" y="453870"/>
                </a:lnTo>
                <a:lnTo>
                  <a:pt x="467498" y="491425"/>
                </a:lnTo>
                <a:lnTo>
                  <a:pt x="497581" y="529320"/>
                </a:lnTo>
                <a:lnTo>
                  <a:pt x="527255" y="567550"/>
                </a:lnTo>
                <a:lnTo>
                  <a:pt x="556517" y="606114"/>
                </a:lnTo>
                <a:lnTo>
                  <a:pt x="585363" y="645007"/>
                </a:lnTo>
                <a:lnTo>
                  <a:pt x="613791" y="684227"/>
                </a:lnTo>
                <a:lnTo>
                  <a:pt x="641797" y="723769"/>
                </a:lnTo>
                <a:lnTo>
                  <a:pt x="669377" y="763631"/>
                </a:lnTo>
                <a:lnTo>
                  <a:pt x="696528" y="803809"/>
                </a:lnTo>
                <a:lnTo>
                  <a:pt x="723248" y="844301"/>
                </a:lnTo>
                <a:lnTo>
                  <a:pt x="749532" y="885102"/>
                </a:lnTo>
                <a:lnTo>
                  <a:pt x="775377" y="926209"/>
                </a:lnTo>
                <a:lnTo>
                  <a:pt x="800781" y="967620"/>
                </a:lnTo>
                <a:lnTo>
                  <a:pt x="825739" y="1009330"/>
                </a:lnTo>
                <a:lnTo>
                  <a:pt x="850248" y="1051337"/>
                </a:lnTo>
                <a:lnTo>
                  <a:pt x="874306" y="1093637"/>
                </a:lnTo>
                <a:lnTo>
                  <a:pt x="897909" y="1136227"/>
                </a:lnTo>
                <a:lnTo>
                  <a:pt x="921053" y="1179103"/>
                </a:lnTo>
                <a:lnTo>
                  <a:pt x="943735" y="1222263"/>
                </a:lnTo>
                <a:lnTo>
                  <a:pt x="965953" y="1265702"/>
                </a:lnTo>
                <a:lnTo>
                  <a:pt x="987701" y="1309418"/>
                </a:lnTo>
                <a:lnTo>
                  <a:pt x="1008979" y="1353408"/>
                </a:lnTo>
                <a:lnTo>
                  <a:pt x="1029781" y="1397667"/>
                </a:lnTo>
                <a:lnTo>
                  <a:pt x="1050104" y="1442193"/>
                </a:lnTo>
                <a:lnTo>
                  <a:pt x="1069947" y="1486983"/>
                </a:lnTo>
                <a:lnTo>
                  <a:pt x="1089304" y="1532032"/>
                </a:lnTo>
                <a:lnTo>
                  <a:pt x="1108173" y="1577339"/>
                </a:lnTo>
                <a:lnTo>
                  <a:pt x="1126550" y="1622898"/>
                </a:lnTo>
                <a:lnTo>
                  <a:pt x="1144433" y="1668708"/>
                </a:lnTo>
                <a:lnTo>
                  <a:pt x="1161817" y="1714765"/>
                </a:lnTo>
                <a:lnTo>
                  <a:pt x="1178700" y="1761065"/>
                </a:lnTo>
                <a:lnTo>
                  <a:pt x="1195079" y="1807605"/>
                </a:lnTo>
                <a:lnTo>
                  <a:pt x="1210949" y="1854382"/>
                </a:lnTo>
                <a:lnTo>
                  <a:pt x="1226308" y="1901393"/>
                </a:lnTo>
                <a:lnTo>
                  <a:pt x="1241152" y="1948634"/>
                </a:lnTo>
                <a:lnTo>
                  <a:pt x="1255478" y="1996102"/>
                </a:lnTo>
                <a:lnTo>
                  <a:pt x="1269282" y="2043794"/>
                </a:lnTo>
                <a:lnTo>
                  <a:pt x="1282563" y="2091706"/>
                </a:lnTo>
                <a:lnTo>
                  <a:pt x="1295315" y="2139835"/>
                </a:lnTo>
                <a:lnTo>
                  <a:pt x="1307536" y="2188178"/>
                </a:lnTo>
                <a:lnTo>
                  <a:pt x="1319222" y="2236731"/>
                </a:lnTo>
                <a:lnTo>
                  <a:pt x="1330371" y="2285491"/>
                </a:lnTo>
                <a:lnTo>
                  <a:pt x="1340978" y="2334455"/>
                </a:lnTo>
                <a:lnTo>
                  <a:pt x="1351041" y="2383620"/>
                </a:lnTo>
                <a:lnTo>
                  <a:pt x="1360557" y="2432981"/>
                </a:lnTo>
                <a:lnTo>
                  <a:pt x="1369521" y="2482537"/>
                </a:lnTo>
                <a:lnTo>
                  <a:pt x="1377931" y="2532283"/>
                </a:lnTo>
                <a:lnTo>
                  <a:pt x="1385783" y="2582216"/>
                </a:lnTo>
                <a:lnTo>
                  <a:pt x="1393074" y="2632334"/>
                </a:lnTo>
                <a:lnTo>
                  <a:pt x="1399801" y="2682631"/>
                </a:lnTo>
                <a:lnTo>
                  <a:pt x="1405960" y="2733107"/>
                </a:lnTo>
                <a:lnTo>
                  <a:pt x="1411548" y="2783756"/>
                </a:lnTo>
                <a:lnTo>
                  <a:pt x="1416563" y="2834575"/>
                </a:lnTo>
                <a:lnTo>
                  <a:pt x="1420999" y="2885563"/>
                </a:lnTo>
                <a:lnTo>
                  <a:pt x="1424855" y="2936714"/>
                </a:lnTo>
                <a:lnTo>
                  <a:pt x="1428127" y="2988026"/>
                </a:lnTo>
                <a:lnTo>
                  <a:pt x="1430811" y="3039495"/>
                </a:lnTo>
                <a:lnTo>
                  <a:pt x="1432905" y="3091119"/>
                </a:lnTo>
                <a:lnTo>
                  <a:pt x="1434404" y="3142893"/>
                </a:lnTo>
                <a:lnTo>
                  <a:pt x="1435306" y="3194815"/>
                </a:lnTo>
                <a:lnTo>
                  <a:pt x="1435608" y="3246881"/>
                </a:lnTo>
                <a:lnTo>
                  <a:pt x="1435306" y="3298948"/>
                </a:lnTo>
                <a:lnTo>
                  <a:pt x="1434404" y="3350869"/>
                </a:lnTo>
                <a:lnTo>
                  <a:pt x="1432905" y="3402644"/>
                </a:lnTo>
                <a:lnTo>
                  <a:pt x="1430811" y="3454267"/>
                </a:lnTo>
                <a:lnTo>
                  <a:pt x="1428127" y="3505736"/>
                </a:lnTo>
                <a:lnTo>
                  <a:pt x="1424855" y="3557048"/>
                </a:lnTo>
                <a:lnTo>
                  <a:pt x="1420999" y="3608199"/>
                </a:lnTo>
                <a:lnTo>
                  <a:pt x="1416563" y="3659186"/>
                </a:lnTo>
                <a:lnTo>
                  <a:pt x="1411548" y="3710006"/>
                </a:lnTo>
                <a:lnTo>
                  <a:pt x="1405960" y="3760655"/>
                </a:lnTo>
                <a:lnTo>
                  <a:pt x="1399801" y="3811129"/>
                </a:lnTo>
                <a:lnTo>
                  <a:pt x="1393074" y="3861427"/>
                </a:lnTo>
                <a:lnTo>
                  <a:pt x="1385783" y="3911544"/>
                </a:lnTo>
                <a:lnTo>
                  <a:pt x="1377931" y="3961477"/>
                </a:lnTo>
                <a:lnTo>
                  <a:pt x="1369521" y="4011222"/>
                </a:lnTo>
                <a:lnTo>
                  <a:pt x="1360557" y="4060777"/>
                </a:lnTo>
                <a:lnTo>
                  <a:pt x="1351041" y="4110139"/>
                </a:lnTo>
                <a:lnTo>
                  <a:pt x="1340978" y="4159303"/>
                </a:lnTo>
                <a:lnTo>
                  <a:pt x="1330371" y="4208266"/>
                </a:lnTo>
                <a:lnTo>
                  <a:pt x="1319222" y="4257026"/>
                </a:lnTo>
                <a:lnTo>
                  <a:pt x="1307536" y="4305579"/>
                </a:lnTo>
                <a:lnTo>
                  <a:pt x="1295315" y="4353921"/>
                </a:lnTo>
                <a:lnTo>
                  <a:pt x="1282563" y="4402050"/>
                </a:lnTo>
                <a:lnTo>
                  <a:pt x="1269282" y="4449961"/>
                </a:lnTo>
                <a:lnTo>
                  <a:pt x="1255478" y="4497653"/>
                </a:lnTo>
                <a:lnTo>
                  <a:pt x="1241152" y="4545120"/>
                </a:lnTo>
                <a:lnTo>
                  <a:pt x="1226308" y="4592361"/>
                </a:lnTo>
                <a:lnTo>
                  <a:pt x="1210949" y="4639371"/>
                </a:lnTo>
                <a:lnTo>
                  <a:pt x="1195079" y="4686148"/>
                </a:lnTo>
                <a:lnTo>
                  <a:pt x="1178700" y="4732688"/>
                </a:lnTo>
                <a:lnTo>
                  <a:pt x="1161817" y="4778988"/>
                </a:lnTo>
                <a:lnTo>
                  <a:pt x="1144433" y="4825044"/>
                </a:lnTo>
                <a:lnTo>
                  <a:pt x="1126550" y="4870854"/>
                </a:lnTo>
                <a:lnTo>
                  <a:pt x="1108173" y="4916414"/>
                </a:lnTo>
                <a:lnTo>
                  <a:pt x="1089304" y="4961720"/>
                </a:lnTo>
                <a:lnTo>
                  <a:pt x="1069947" y="5006769"/>
                </a:lnTo>
                <a:lnTo>
                  <a:pt x="1050104" y="5051558"/>
                </a:lnTo>
                <a:lnTo>
                  <a:pt x="1029781" y="5096084"/>
                </a:lnTo>
                <a:lnTo>
                  <a:pt x="1008979" y="5140344"/>
                </a:lnTo>
                <a:lnTo>
                  <a:pt x="987701" y="5184333"/>
                </a:lnTo>
                <a:lnTo>
                  <a:pt x="965953" y="5228050"/>
                </a:lnTo>
                <a:lnTo>
                  <a:pt x="943735" y="5271489"/>
                </a:lnTo>
                <a:lnTo>
                  <a:pt x="921053" y="5314649"/>
                </a:lnTo>
                <a:lnTo>
                  <a:pt x="897909" y="5357526"/>
                </a:lnTo>
                <a:lnTo>
                  <a:pt x="874306" y="5400116"/>
                </a:lnTo>
                <a:lnTo>
                  <a:pt x="850248" y="5442416"/>
                </a:lnTo>
                <a:lnTo>
                  <a:pt x="825739" y="5484424"/>
                </a:lnTo>
                <a:lnTo>
                  <a:pt x="800781" y="5526134"/>
                </a:lnTo>
                <a:lnTo>
                  <a:pt x="775377" y="5567546"/>
                </a:lnTo>
                <a:lnTo>
                  <a:pt x="749532" y="5608654"/>
                </a:lnTo>
                <a:lnTo>
                  <a:pt x="723248" y="5649456"/>
                </a:lnTo>
                <a:lnTo>
                  <a:pt x="696528" y="5689948"/>
                </a:lnTo>
                <a:lnTo>
                  <a:pt x="669377" y="5730127"/>
                </a:lnTo>
                <a:lnTo>
                  <a:pt x="641797" y="5769990"/>
                </a:lnTo>
                <a:lnTo>
                  <a:pt x="613791" y="5809534"/>
                </a:lnTo>
                <a:lnTo>
                  <a:pt x="585363" y="5848754"/>
                </a:lnTo>
                <a:lnTo>
                  <a:pt x="556517" y="5887649"/>
                </a:lnTo>
                <a:lnTo>
                  <a:pt x="527255" y="5926214"/>
                </a:lnTo>
                <a:lnTo>
                  <a:pt x="497581" y="5964446"/>
                </a:lnTo>
                <a:lnTo>
                  <a:pt x="467498" y="6002342"/>
                </a:lnTo>
                <a:lnTo>
                  <a:pt x="437009" y="6039899"/>
                </a:lnTo>
                <a:lnTo>
                  <a:pt x="406118" y="6077113"/>
                </a:lnTo>
                <a:lnTo>
                  <a:pt x="374829" y="6113981"/>
                </a:lnTo>
                <a:lnTo>
                  <a:pt x="343143" y="6150499"/>
                </a:lnTo>
                <a:lnTo>
                  <a:pt x="311065" y="6186665"/>
                </a:lnTo>
                <a:lnTo>
                  <a:pt x="278598" y="6222475"/>
                </a:lnTo>
                <a:lnTo>
                  <a:pt x="245746" y="6257926"/>
                </a:lnTo>
                <a:lnTo>
                  <a:pt x="212511" y="6293014"/>
                </a:lnTo>
                <a:lnTo>
                  <a:pt x="178896" y="6327737"/>
                </a:lnTo>
                <a:lnTo>
                  <a:pt x="144907" y="6362090"/>
                </a:lnTo>
                <a:lnTo>
                  <a:pt x="0" y="6493764"/>
                </a:lnTo>
                <a:lnTo>
                  <a:pt x="0" y="0"/>
                </a:lnTo>
                <a:close/>
              </a:path>
            </a:pathLst>
          </a:custGeom>
          <a:ln w="19811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Овал 9"/>
          <p:cNvSpPr/>
          <p:nvPr/>
        </p:nvSpPr>
        <p:spPr>
          <a:xfrm>
            <a:off x="571472" y="3571876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1" name="Овал 10"/>
          <p:cNvSpPr/>
          <p:nvPr/>
        </p:nvSpPr>
        <p:spPr>
          <a:xfrm>
            <a:off x="1214414" y="4143380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2" name="Овал 11"/>
          <p:cNvSpPr/>
          <p:nvPr/>
        </p:nvSpPr>
        <p:spPr>
          <a:xfrm>
            <a:off x="1428728" y="4857760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3" name="Овал 12"/>
          <p:cNvSpPr/>
          <p:nvPr/>
        </p:nvSpPr>
        <p:spPr>
          <a:xfrm>
            <a:off x="1285852" y="5643578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4" name="Овал 13"/>
          <p:cNvSpPr/>
          <p:nvPr/>
        </p:nvSpPr>
        <p:spPr>
          <a:xfrm>
            <a:off x="785786" y="6286496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571604" y="3643314"/>
            <a:ext cx="721523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Расходы на реализацию мероприятий по обеспечению жильем молодых семей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14546" y="4172318"/>
            <a:ext cx="678661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Проведение, организация и участие в мероприятиях патриотической направленности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384888" y="4898420"/>
            <a:ext cx="664370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Обеспечение деятельности Муниципального учреждения города Ржева Тверской области "Центр патриотического воспитания"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214546" y="5722654"/>
            <a:ext cx="664373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Организация и проведения мероприятий, акций по вовлечению молодежи в общественно-политическую, социально-экономическую и культурную жизнь общества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857356" y="6365557"/>
            <a:ext cx="671517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Содействие развитию малого и среднего предпринимательства в сфере туризма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0034" y="3643314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6 993,0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2976" y="4214818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241,6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57290" y="4929198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1 433,0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14414" y="5715016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114,5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4348" y="635795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4 980,0 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8"/>
          <p:cNvSpPr txBox="1">
            <a:spLocks noChangeArrowheads="1"/>
          </p:cNvSpPr>
          <p:nvPr/>
        </p:nvSpPr>
        <p:spPr bwMode="auto">
          <a:xfrm>
            <a:off x="1571604" y="3214686"/>
            <a:ext cx="70008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16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 расходования бюджетных </a:t>
            </a:r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средств в 2022 году:</a:t>
            </a:r>
            <a:endParaRPr lang="ru-RU" sz="1600" b="1" u="sng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97591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 descr="D:\Users\Зверева\Documents\Фото Ржев\2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285852" y="3071810"/>
            <a:ext cx="7500990" cy="3786190"/>
          </a:xfrm>
          <a:prstGeom prst="rect">
            <a:avLst/>
          </a:prstGeom>
          <a:noFill/>
        </p:spPr>
      </p:pic>
      <p:sp>
        <p:nvSpPr>
          <p:cNvPr id="429058" name="Text Box 14"/>
          <p:cNvSpPr txBox="1">
            <a:spLocks noChangeArrowheads="1"/>
          </p:cNvSpPr>
          <p:nvPr/>
        </p:nvSpPr>
        <p:spPr bwMode="auto">
          <a:xfrm>
            <a:off x="1000100" y="142852"/>
            <a:ext cx="78581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 города Ржева за 2022 год на реализацию Муниципальной программы «Управление имуществом и земельными ресурсами города Ржева Тверской области» на 2022-2027 годы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269376"/>
              </p:ext>
            </p:extLst>
          </p:nvPr>
        </p:nvGraphicFramePr>
        <p:xfrm>
          <a:off x="1187624" y="1000108"/>
          <a:ext cx="7599219" cy="2214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7759"/>
                <a:gridCol w="1150242"/>
                <a:gridCol w="862682"/>
                <a:gridCol w="958536"/>
              </a:tblGrid>
              <a:tr h="60891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Утвержден,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тыс. 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Исполнено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, тыс. 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исполнения, %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198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13 910,3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13 890,3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496957"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Подпрограмма "Управление и распоряжение муниципальным имуществом города Ржева Тверской области"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4 446,0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4 445,8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457833"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Подпрограмма "Управление и распоряжение земельными ресурсами"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08885"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Обеспечивающая подпрограмма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9 181,2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9 170,0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8" name="Picture 10" descr="rzhev-gerb-sovr"/>
          <p:cNvPicPr>
            <a:picLocks noChangeAspect="1" noChangeArrowheads="1"/>
          </p:cNvPicPr>
          <p:nvPr/>
        </p:nvPicPr>
        <p:blipFill>
          <a:blip r:embed="rId4">
            <a:lum bright="6000"/>
          </a:blip>
          <a:srcRect/>
          <a:stretch>
            <a:fillRect/>
          </a:stretch>
        </p:blipFill>
        <p:spPr bwMode="auto">
          <a:xfrm>
            <a:off x="302360" y="260648"/>
            <a:ext cx="785819" cy="1000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ject 4"/>
          <p:cNvSpPr/>
          <p:nvPr/>
        </p:nvSpPr>
        <p:spPr>
          <a:xfrm>
            <a:off x="428596" y="3345587"/>
            <a:ext cx="1357322" cy="3474037"/>
          </a:xfrm>
          <a:custGeom>
            <a:avLst/>
            <a:gdLst/>
            <a:ahLst/>
            <a:cxnLst/>
            <a:rect l="l" t="t" r="r" b="b"/>
            <a:pathLst>
              <a:path w="1435735" h="6494145">
                <a:moveTo>
                  <a:pt x="0" y="0"/>
                </a:moveTo>
                <a:lnTo>
                  <a:pt x="144907" y="131699"/>
                </a:lnTo>
                <a:lnTo>
                  <a:pt x="178896" y="166049"/>
                </a:lnTo>
                <a:lnTo>
                  <a:pt x="212511" y="200769"/>
                </a:lnTo>
                <a:lnTo>
                  <a:pt x="245746" y="235855"/>
                </a:lnTo>
                <a:lnTo>
                  <a:pt x="278598" y="271303"/>
                </a:lnTo>
                <a:lnTo>
                  <a:pt x="311065" y="307111"/>
                </a:lnTo>
                <a:lnTo>
                  <a:pt x="343143" y="343275"/>
                </a:lnTo>
                <a:lnTo>
                  <a:pt x="374829" y="379792"/>
                </a:lnTo>
                <a:lnTo>
                  <a:pt x="406118" y="416658"/>
                </a:lnTo>
                <a:lnTo>
                  <a:pt x="437009" y="453870"/>
                </a:lnTo>
                <a:lnTo>
                  <a:pt x="467498" y="491425"/>
                </a:lnTo>
                <a:lnTo>
                  <a:pt x="497581" y="529320"/>
                </a:lnTo>
                <a:lnTo>
                  <a:pt x="527255" y="567550"/>
                </a:lnTo>
                <a:lnTo>
                  <a:pt x="556517" y="606114"/>
                </a:lnTo>
                <a:lnTo>
                  <a:pt x="585363" y="645007"/>
                </a:lnTo>
                <a:lnTo>
                  <a:pt x="613791" y="684227"/>
                </a:lnTo>
                <a:lnTo>
                  <a:pt x="641797" y="723769"/>
                </a:lnTo>
                <a:lnTo>
                  <a:pt x="669377" y="763631"/>
                </a:lnTo>
                <a:lnTo>
                  <a:pt x="696528" y="803809"/>
                </a:lnTo>
                <a:lnTo>
                  <a:pt x="723248" y="844301"/>
                </a:lnTo>
                <a:lnTo>
                  <a:pt x="749532" y="885102"/>
                </a:lnTo>
                <a:lnTo>
                  <a:pt x="775377" y="926209"/>
                </a:lnTo>
                <a:lnTo>
                  <a:pt x="800781" y="967620"/>
                </a:lnTo>
                <a:lnTo>
                  <a:pt x="825739" y="1009330"/>
                </a:lnTo>
                <a:lnTo>
                  <a:pt x="850248" y="1051337"/>
                </a:lnTo>
                <a:lnTo>
                  <a:pt x="874306" y="1093637"/>
                </a:lnTo>
                <a:lnTo>
                  <a:pt x="897909" y="1136227"/>
                </a:lnTo>
                <a:lnTo>
                  <a:pt x="921053" y="1179103"/>
                </a:lnTo>
                <a:lnTo>
                  <a:pt x="943735" y="1222263"/>
                </a:lnTo>
                <a:lnTo>
                  <a:pt x="965953" y="1265702"/>
                </a:lnTo>
                <a:lnTo>
                  <a:pt x="987701" y="1309418"/>
                </a:lnTo>
                <a:lnTo>
                  <a:pt x="1008979" y="1353408"/>
                </a:lnTo>
                <a:lnTo>
                  <a:pt x="1029781" y="1397667"/>
                </a:lnTo>
                <a:lnTo>
                  <a:pt x="1050104" y="1442193"/>
                </a:lnTo>
                <a:lnTo>
                  <a:pt x="1069947" y="1486983"/>
                </a:lnTo>
                <a:lnTo>
                  <a:pt x="1089304" y="1532032"/>
                </a:lnTo>
                <a:lnTo>
                  <a:pt x="1108173" y="1577339"/>
                </a:lnTo>
                <a:lnTo>
                  <a:pt x="1126550" y="1622898"/>
                </a:lnTo>
                <a:lnTo>
                  <a:pt x="1144433" y="1668708"/>
                </a:lnTo>
                <a:lnTo>
                  <a:pt x="1161817" y="1714765"/>
                </a:lnTo>
                <a:lnTo>
                  <a:pt x="1178700" y="1761065"/>
                </a:lnTo>
                <a:lnTo>
                  <a:pt x="1195079" y="1807605"/>
                </a:lnTo>
                <a:lnTo>
                  <a:pt x="1210949" y="1854382"/>
                </a:lnTo>
                <a:lnTo>
                  <a:pt x="1226308" y="1901393"/>
                </a:lnTo>
                <a:lnTo>
                  <a:pt x="1241152" y="1948634"/>
                </a:lnTo>
                <a:lnTo>
                  <a:pt x="1255478" y="1996102"/>
                </a:lnTo>
                <a:lnTo>
                  <a:pt x="1269282" y="2043794"/>
                </a:lnTo>
                <a:lnTo>
                  <a:pt x="1282563" y="2091706"/>
                </a:lnTo>
                <a:lnTo>
                  <a:pt x="1295315" y="2139835"/>
                </a:lnTo>
                <a:lnTo>
                  <a:pt x="1307536" y="2188178"/>
                </a:lnTo>
                <a:lnTo>
                  <a:pt x="1319222" y="2236731"/>
                </a:lnTo>
                <a:lnTo>
                  <a:pt x="1330371" y="2285491"/>
                </a:lnTo>
                <a:lnTo>
                  <a:pt x="1340978" y="2334455"/>
                </a:lnTo>
                <a:lnTo>
                  <a:pt x="1351041" y="2383620"/>
                </a:lnTo>
                <a:lnTo>
                  <a:pt x="1360557" y="2432981"/>
                </a:lnTo>
                <a:lnTo>
                  <a:pt x="1369521" y="2482537"/>
                </a:lnTo>
                <a:lnTo>
                  <a:pt x="1377931" y="2532283"/>
                </a:lnTo>
                <a:lnTo>
                  <a:pt x="1385783" y="2582216"/>
                </a:lnTo>
                <a:lnTo>
                  <a:pt x="1393074" y="2632334"/>
                </a:lnTo>
                <a:lnTo>
                  <a:pt x="1399801" y="2682631"/>
                </a:lnTo>
                <a:lnTo>
                  <a:pt x="1405960" y="2733107"/>
                </a:lnTo>
                <a:lnTo>
                  <a:pt x="1411548" y="2783756"/>
                </a:lnTo>
                <a:lnTo>
                  <a:pt x="1416563" y="2834575"/>
                </a:lnTo>
                <a:lnTo>
                  <a:pt x="1420999" y="2885563"/>
                </a:lnTo>
                <a:lnTo>
                  <a:pt x="1424855" y="2936714"/>
                </a:lnTo>
                <a:lnTo>
                  <a:pt x="1428127" y="2988026"/>
                </a:lnTo>
                <a:lnTo>
                  <a:pt x="1430811" y="3039495"/>
                </a:lnTo>
                <a:lnTo>
                  <a:pt x="1432905" y="3091119"/>
                </a:lnTo>
                <a:lnTo>
                  <a:pt x="1434404" y="3142893"/>
                </a:lnTo>
                <a:lnTo>
                  <a:pt x="1435306" y="3194815"/>
                </a:lnTo>
                <a:lnTo>
                  <a:pt x="1435608" y="3246881"/>
                </a:lnTo>
                <a:lnTo>
                  <a:pt x="1435306" y="3298948"/>
                </a:lnTo>
                <a:lnTo>
                  <a:pt x="1434404" y="3350869"/>
                </a:lnTo>
                <a:lnTo>
                  <a:pt x="1432905" y="3402644"/>
                </a:lnTo>
                <a:lnTo>
                  <a:pt x="1430811" y="3454267"/>
                </a:lnTo>
                <a:lnTo>
                  <a:pt x="1428127" y="3505736"/>
                </a:lnTo>
                <a:lnTo>
                  <a:pt x="1424855" y="3557048"/>
                </a:lnTo>
                <a:lnTo>
                  <a:pt x="1420999" y="3608199"/>
                </a:lnTo>
                <a:lnTo>
                  <a:pt x="1416563" y="3659186"/>
                </a:lnTo>
                <a:lnTo>
                  <a:pt x="1411548" y="3710006"/>
                </a:lnTo>
                <a:lnTo>
                  <a:pt x="1405960" y="3760655"/>
                </a:lnTo>
                <a:lnTo>
                  <a:pt x="1399801" y="3811129"/>
                </a:lnTo>
                <a:lnTo>
                  <a:pt x="1393074" y="3861427"/>
                </a:lnTo>
                <a:lnTo>
                  <a:pt x="1385783" y="3911544"/>
                </a:lnTo>
                <a:lnTo>
                  <a:pt x="1377931" y="3961477"/>
                </a:lnTo>
                <a:lnTo>
                  <a:pt x="1369521" y="4011222"/>
                </a:lnTo>
                <a:lnTo>
                  <a:pt x="1360557" y="4060777"/>
                </a:lnTo>
                <a:lnTo>
                  <a:pt x="1351041" y="4110139"/>
                </a:lnTo>
                <a:lnTo>
                  <a:pt x="1340978" y="4159303"/>
                </a:lnTo>
                <a:lnTo>
                  <a:pt x="1330371" y="4208266"/>
                </a:lnTo>
                <a:lnTo>
                  <a:pt x="1319222" y="4257026"/>
                </a:lnTo>
                <a:lnTo>
                  <a:pt x="1307536" y="4305579"/>
                </a:lnTo>
                <a:lnTo>
                  <a:pt x="1295315" y="4353921"/>
                </a:lnTo>
                <a:lnTo>
                  <a:pt x="1282563" y="4402050"/>
                </a:lnTo>
                <a:lnTo>
                  <a:pt x="1269282" y="4449961"/>
                </a:lnTo>
                <a:lnTo>
                  <a:pt x="1255478" y="4497653"/>
                </a:lnTo>
                <a:lnTo>
                  <a:pt x="1241152" y="4545120"/>
                </a:lnTo>
                <a:lnTo>
                  <a:pt x="1226308" y="4592361"/>
                </a:lnTo>
                <a:lnTo>
                  <a:pt x="1210949" y="4639371"/>
                </a:lnTo>
                <a:lnTo>
                  <a:pt x="1195079" y="4686148"/>
                </a:lnTo>
                <a:lnTo>
                  <a:pt x="1178700" y="4732688"/>
                </a:lnTo>
                <a:lnTo>
                  <a:pt x="1161817" y="4778988"/>
                </a:lnTo>
                <a:lnTo>
                  <a:pt x="1144433" y="4825044"/>
                </a:lnTo>
                <a:lnTo>
                  <a:pt x="1126550" y="4870854"/>
                </a:lnTo>
                <a:lnTo>
                  <a:pt x="1108173" y="4916414"/>
                </a:lnTo>
                <a:lnTo>
                  <a:pt x="1089304" y="4961720"/>
                </a:lnTo>
                <a:lnTo>
                  <a:pt x="1069947" y="5006769"/>
                </a:lnTo>
                <a:lnTo>
                  <a:pt x="1050104" y="5051558"/>
                </a:lnTo>
                <a:lnTo>
                  <a:pt x="1029781" y="5096084"/>
                </a:lnTo>
                <a:lnTo>
                  <a:pt x="1008979" y="5140344"/>
                </a:lnTo>
                <a:lnTo>
                  <a:pt x="987701" y="5184333"/>
                </a:lnTo>
                <a:lnTo>
                  <a:pt x="965953" y="5228050"/>
                </a:lnTo>
                <a:lnTo>
                  <a:pt x="943735" y="5271489"/>
                </a:lnTo>
                <a:lnTo>
                  <a:pt x="921053" y="5314649"/>
                </a:lnTo>
                <a:lnTo>
                  <a:pt x="897909" y="5357526"/>
                </a:lnTo>
                <a:lnTo>
                  <a:pt x="874306" y="5400116"/>
                </a:lnTo>
                <a:lnTo>
                  <a:pt x="850248" y="5442416"/>
                </a:lnTo>
                <a:lnTo>
                  <a:pt x="825739" y="5484424"/>
                </a:lnTo>
                <a:lnTo>
                  <a:pt x="800781" y="5526134"/>
                </a:lnTo>
                <a:lnTo>
                  <a:pt x="775377" y="5567546"/>
                </a:lnTo>
                <a:lnTo>
                  <a:pt x="749532" y="5608654"/>
                </a:lnTo>
                <a:lnTo>
                  <a:pt x="723248" y="5649456"/>
                </a:lnTo>
                <a:lnTo>
                  <a:pt x="696528" y="5689948"/>
                </a:lnTo>
                <a:lnTo>
                  <a:pt x="669377" y="5730127"/>
                </a:lnTo>
                <a:lnTo>
                  <a:pt x="641797" y="5769990"/>
                </a:lnTo>
                <a:lnTo>
                  <a:pt x="613791" y="5809534"/>
                </a:lnTo>
                <a:lnTo>
                  <a:pt x="585363" y="5848754"/>
                </a:lnTo>
                <a:lnTo>
                  <a:pt x="556517" y="5887649"/>
                </a:lnTo>
                <a:lnTo>
                  <a:pt x="527255" y="5926214"/>
                </a:lnTo>
                <a:lnTo>
                  <a:pt x="497581" y="5964446"/>
                </a:lnTo>
                <a:lnTo>
                  <a:pt x="467498" y="6002342"/>
                </a:lnTo>
                <a:lnTo>
                  <a:pt x="437009" y="6039899"/>
                </a:lnTo>
                <a:lnTo>
                  <a:pt x="406118" y="6077113"/>
                </a:lnTo>
                <a:lnTo>
                  <a:pt x="374829" y="6113981"/>
                </a:lnTo>
                <a:lnTo>
                  <a:pt x="343143" y="6150499"/>
                </a:lnTo>
                <a:lnTo>
                  <a:pt x="311065" y="6186665"/>
                </a:lnTo>
                <a:lnTo>
                  <a:pt x="278598" y="6222475"/>
                </a:lnTo>
                <a:lnTo>
                  <a:pt x="245746" y="6257926"/>
                </a:lnTo>
                <a:lnTo>
                  <a:pt x="212511" y="6293014"/>
                </a:lnTo>
                <a:lnTo>
                  <a:pt x="178896" y="6327737"/>
                </a:lnTo>
                <a:lnTo>
                  <a:pt x="144907" y="6362090"/>
                </a:lnTo>
                <a:lnTo>
                  <a:pt x="0" y="6493764"/>
                </a:lnTo>
                <a:lnTo>
                  <a:pt x="0" y="0"/>
                </a:lnTo>
                <a:close/>
              </a:path>
            </a:pathLst>
          </a:custGeom>
          <a:ln w="19811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Овал 9"/>
          <p:cNvSpPr/>
          <p:nvPr/>
        </p:nvSpPr>
        <p:spPr>
          <a:xfrm>
            <a:off x="571472" y="3571876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1" name="Овал 10"/>
          <p:cNvSpPr/>
          <p:nvPr/>
        </p:nvSpPr>
        <p:spPr>
          <a:xfrm>
            <a:off x="1214414" y="4143380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2" name="Овал 11"/>
          <p:cNvSpPr/>
          <p:nvPr/>
        </p:nvSpPr>
        <p:spPr>
          <a:xfrm>
            <a:off x="1428728" y="4857760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3" name="Овал 12"/>
          <p:cNvSpPr/>
          <p:nvPr/>
        </p:nvSpPr>
        <p:spPr>
          <a:xfrm>
            <a:off x="1285852" y="5643578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4" name="Овал 13"/>
          <p:cNvSpPr/>
          <p:nvPr/>
        </p:nvSpPr>
        <p:spPr>
          <a:xfrm>
            <a:off x="785786" y="6286496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571604" y="3643314"/>
            <a:ext cx="721523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Расходы на содержание имущества города Ржева Тверской области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43108" y="4143380"/>
            <a:ext cx="678661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Расходы на мероприятия по принятию/отчуждению имущества в муниципальную собственность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500298" y="4857760"/>
            <a:ext cx="664370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Расходы на определение рыночной стоимости арендной платы для проведения торгов и передачи в аренду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285984" y="5786454"/>
            <a:ext cx="664373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Расходы на осуществление работ по образованию земельных участков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857356" y="6365557"/>
            <a:ext cx="67151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Содержание центрального аппарата Комитета по управлению имуществом города Ржева Тверской области 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0034" y="3643314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3 943,5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2976" y="4214818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279,1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57290" y="4929198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100,0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14414" y="5715016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93,7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4348" y="635795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9 170,0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8"/>
          <p:cNvSpPr txBox="1">
            <a:spLocks noChangeArrowheads="1"/>
          </p:cNvSpPr>
          <p:nvPr/>
        </p:nvSpPr>
        <p:spPr bwMode="auto">
          <a:xfrm>
            <a:off x="1571604" y="3214686"/>
            <a:ext cx="70008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16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 расходования бюджетных </a:t>
            </a:r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средств в 2022 году:</a:t>
            </a:r>
            <a:endParaRPr lang="ru-RU" sz="1600" b="1" u="sng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54492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D:\Users\Зверева\Documents\Фото Ржев\мемориал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42976" y="2428868"/>
            <a:ext cx="7858180" cy="4286280"/>
          </a:xfrm>
          <a:prstGeom prst="rect">
            <a:avLst/>
          </a:prstGeom>
          <a:noFill/>
        </p:spPr>
      </p:pic>
      <p:sp>
        <p:nvSpPr>
          <p:cNvPr id="429058" name="Text Box 14"/>
          <p:cNvSpPr txBox="1">
            <a:spLocks noChangeArrowheads="1"/>
          </p:cNvSpPr>
          <p:nvPr/>
        </p:nvSpPr>
        <p:spPr bwMode="auto">
          <a:xfrm>
            <a:off x="1000100" y="0"/>
            <a:ext cx="78581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 города Ржева за 2022 год на реализацию Муниципальной программы «Благоустройство города Ржева Тверской области» на 2022-2027 годы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694586"/>
              </p:ext>
            </p:extLst>
          </p:nvPr>
        </p:nvGraphicFramePr>
        <p:xfrm>
          <a:off x="1214414" y="617482"/>
          <a:ext cx="7715304" cy="1454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7779"/>
                <a:gridCol w="1171945"/>
                <a:gridCol w="878959"/>
                <a:gridCol w="976621"/>
              </a:tblGrid>
              <a:tr h="41158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Утвержден,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тыс. 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Исполнено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, тыс. 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исполнения, %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6659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39 989,4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35 764,5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8800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"Комплексное развитие сферы благоустройства на территории города Ржева Тверской области"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37 355,4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33 130,6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8800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Подпрограмма "Благоустройство и ремонт дворовых территорий города Ржева Тверской области"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2 634,0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2 634,0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8" name="Picture 10" descr="rzhev-gerb-sovr"/>
          <p:cNvPicPr>
            <a:picLocks noChangeAspect="1" noChangeArrowheads="1"/>
          </p:cNvPicPr>
          <p:nvPr/>
        </p:nvPicPr>
        <p:blipFill>
          <a:blip r:embed="rId4">
            <a:lum bright="6000"/>
          </a:blip>
          <a:srcRect/>
          <a:stretch>
            <a:fillRect/>
          </a:stretch>
        </p:blipFill>
        <p:spPr bwMode="auto">
          <a:xfrm>
            <a:off x="251520" y="142853"/>
            <a:ext cx="677143" cy="83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ject 4"/>
          <p:cNvSpPr/>
          <p:nvPr/>
        </p:nvSpPr>
        <p:spPr>
          <a:xfrm>
            <a:off x="385707" y="2438125"/>
            <a:ext cx="1721681" cy="4357694"/>
          </a:xfrm>
          <a:custGeom>
            <a:avLst/>
            <a:gdLst/>
            <a:ahLst/>
            <a:cxnLst/>
            <a:rect l="l" t="t" r="r" b="b"/>
            <a:pathLst>
              <a:path w="1435735" h="6494145">
                <a:moveTo>
                  <a:pt x="0" y="0"/>
                </a:moveTo>
                <a:lnTo>
                  <a:pt x="144907" y="131699"/>
                </a:lnTo>
                <a:lnTo>
                  <a:pt x="178896" y="166049"/>
                </a:lnTo>
                <a:lnTo>
                  <a:pt x="212511" y="200769"/>
                </a:lnTo>
                <a:lnTo>
                  <a:pt x="245746" y="235855"/>
                </a:lnTo>
                <a:lnTo>
                  <a:pt x="278598" y="271303"/>
                </a:lnTo>
                <a:lnTo>
                  <a:pt x="311065" y="307111"/>
                </a:lnTo>
                <a:lnTo>
                  <a:pt x="343143" y="343275"/>
                </a:lnTo>
                <a:lnTo>
                  <a:pt x="374829" y="379792"/>
                </a:lnTo>
                <a:lnTo>
                  <a:pt x="406118" y="416658"/>
                </a:lnTo>
                <a:lnTo>
                  <a:pt x="437009" y="453870"/>
                </a:lnTo>
                <a:lnTo>
                  <a:pt x="467498" y="491425"/>
                </a:lnTo>
                <a:lnTo>
                  <a:pt x="497581" y="529320"/>
                </a:lnTo>
                <a:lnTo>
                  <a:pt x="527255" y="567550"/>
                </a:lnTo>
                <a:lnTo>
                  <a:pt x="556517" y="606114"/>
                </a:lnTo>
                <a:lnTo>
                  <a:pt x="585363" y="645007"/>
                </a:lnTo>
                <a:lnTo>
                  <a:pt x="613791" y="684227"/>
                </a:lnTo>
                <a:lnTo>
                  <a:pt x="641797" y="723769"/>
                </a:lnTo>
                <a:lnTo>
                  <a:pt x="669377" y="763631"/>
                </a:lnTo>
                <a:lnTo>
                  <a:pt x="696528" y="803809"/>
                </a:lnTo>
                <a:lnTo>
                  <a:pt x="723248" y="844301"/>
                </a:lnTo>
                <a:lnTo>
                  <a:pt x="749532" y="885102"/>
                </a:lnTo>
                <a:lnTo>
                  <a:pt x="775377" y="926209"/>
                </a:lnTo>
                <a:lnTo>
                  <a:pt x="800781" y="967620"/>
                </a:lnTo>
                <a:lnTo>
                  <a:pt x="825739" y="1009330"/>
                </a:lnTo>
                <a:lnTo>
                  <a:pt x="850248" y="1051337"/>
                </a:lnTo>
                <a:lnTo>
                  <a:pt x="874306" y="1093637"/>
                </a:lnTo>
                <a:lnTo>
                  <a:pt x="897909" y="1136227"/>
                </a:lnTo>
                <a:lnTo>
                  <a:pt x="921053" y="1179103"/>
                </a:lnTo>
                <a:lnTo>
                  <a:pt x="943735" y="1222263"/>
                </a:lnTo>
                <a:lnTo>
                  <a:pt x="965953" y="1265702"/>
                </a:lnTo>
                <a:lnTo>
                  <a:pt x="987701" y="1309418"/>
                </a:lnTo>
                <a:lnTo>
                  <a:pt x="1008979" y="1353408"/>
                </a:lnTo>
                <a:lnTo>
                  <a:pt x="1029781" y="1397667"/>
                </a:lnTo>
                <a:lnTo>
                  <a:pt x="1050104" y="1442193"/>
                </a:lnTo>
                <a:lnTo>
                  <a:pt x="1069947" y="1486983"/>
                </a:lnTo>
                <a:lnTo>
                  <a:pt x="1089304" y="1532032"/>
                </a:lnTo>
                <a:lnTo>
                  <a:pt x="1108173" y="1577339"/>
                </a:lnTo>
                <a:lnTo>
                  <a:pt x="1126550" y="1622898"/>
                </a:lnTo>
                <a:lnTo>
                  <a:pt x="1144433" y="1668708"/>
                </a:lnTo>
                <a:lnTo>
                  <a:pt x="1161817" y="1714765"/>
                </a:lnTo>
                <a:lnTo>
                  <a:pt x="1178700" y="1761065"/>
                </a:lnTo>
                <a:lnTo>
                  <a:pt x="1195079" y="1807605"/>
                </a:lnTo>
                <a:lnTo>
                  <a:pt x="1210949" y="1854382"/>
                </a:lnTo>
                <a:lnTo>
                  <a:pt x="1226308" y="1901393"/>
                </a:lnTo>
                <a:lnTo>
                  <a:pt x="1241152" y="1948634"/>
                </a:lnTo>
                <a:lnTo>
                  <a:pt x="1255478" y="1996102"/>
                </a:lnTo>
                <a:lnTo>
                  <a:pt x="1269282" y="2043794"/>
                </a:lnTo>
                <a:lnTo>
                  <a:pt x="1282563" y="2091706"/>
                </a:lnTo>
                <a:lnTo>
                  <a:pt x="1295315" y="2139835"/>
                </a:lnTo>
                <a:lnTo>
                  <a:pt x="1307536" y="2188178"/>
                </a:lnTo>
                <a:lnTo>
                  <a:pt x="1319222" y="2236731"/>
                </a:lnTo>
                <a:lnTo>
                  <a:pt x="1330371" y="2285491"/>
                </a:lnTo>
                <a:lnTo>
                  <a:pt x="1340978" y="2334455"/>
                </a:lnTo>
                <a:lnTo>
                  <a:pt x="1351041" y="2383620"/>
                </a:lnTo>
                <a:lnTo>
                  <a:pt x="1360557" y="2432981"/>
                </a:lnTo>
                <a:lnTo>
                  <a:pt x="1369521" y="2482537"/>
                </a:lnTo>
                <a:lnTo>
                  <a:pt x="1377931" y="2532283"/>
                </a:lnTo>
                <a:lnTo>
                  <a:pt x="1385783" y="2582216"/>
                </a:lnTo>
                <a:lnTo>
                  <a:pt x="1393074" y="2632334"/>
                </a:lnTo>
                <a:lnTo>
                  <a:pt x="1399801" y="2682631"/>
                </a:lnTo>
                <a:lnTo>
                  <a:pt x="1405960" y="2733107"/>
                </a:lnTo>
                <a:lnTo>
                  <a:pt x="1411548" y="2783756"/>
                </a:lnTo>
                <a:lnTo>
                  <a:pt x="1416563" y="2834575"/>
                </a:lnTo>
                <a:lnTo>
                  <a:pt x="1420999" y="2885563"/>
                </a:lnTo>
                <a:lnTo>
                  <a:pt x="1424855" y="2936714"/>
                </a:lnTo>
                <a:lnTo>
                  <a:pt x="1428127" y="2988026"/>
                </a:lnTo>
                <a:lnTo>
                  <a:pt x="1430811" y="3039495"/>
                </a:lnTo>
                <a:lnTo>
                  <a:pt x="1432905" y="3091119"/>
                </a:lnTo>
                <a:lnTo>
                  <a:pt x="1434404" y="3142893"/>
                </a:lnTo>
                <a:lnTo>
                  <a:pt x="1435306" y="3194815"/>
                </a:lnTo>
                <a:lnTo>
                  <a:pt x="1435608" y="3246881"/>
                </a:lnTo>
                <a:lnTo>
                  <a:pt x="1435306" y="3298948"/>
                </a:lnTo>
                <a:lnTo>
                  <a:pt x="1434404" y="3350869"/>
                </a:lnTo>
                <a:lnTo>
                  <a:pt x="1432905" y="3402644"/>
                </a:lnTo>
                <a:lnTo>
                  <a:pt x="1430811" y="3454267"/>
                </a:lnTo>
                <a:lnTo>
                  <a:pt x="1428127" y="3505736"/>
                </a:lnTo>
                <a:lnTo>
                  <a:pt x="1424855" y="3557048"/>
                </a:lnTo>
                <a:lnTo>
                  <a:pt x="1420999" y="3608199"/>
                </a:lnTo>
                <a:lnTo>
                  <a:pt x="1416563" y="3659186"/>
                </a:lnTo>
                <a:lnTo>
                  <a:pt x="1411548" y="3710006"/>
                </a:lnTo>
                <a:lnTo>
                  <a:pt x="1405960" y="3760655"/>
                </a:lnTo>
                <a:lnTo>
                  <a:pt x="1399801" y="3811129"/>
                </a:lnTo>
                <a:lnTo>
                  <a:pt x="1393074" y="3861427"/>
                </a:lnTo>
                <a:lnTo>
                  <a:pt x="1385783" y="3911544"/>
                </a:lnTo>
                <a:lnTo>
                  <a:pt x="1377931" y="3961477"/>
                </a:lnTo>
                <a:lnTo>
                  <a:pt x="1369521" y="4011222"/>
                </a:lnTo>
                <a:lnTo>
                  <a:pt x="1360557" y="4060777"/>
                </a:lnTo>
                <a:lnTo>
                  <a:pt x="1351041" y="4110139"/>
                </a:lnTo>
                <a:lnTo>
                  <a:pt x="1340978" y="4159303"/>
                </a:lnTo>
                <a:lnTo>
                  <a:pt x="1330371" y="4208266"/>
                </a:lnTo>
                <a:lnTo>
                  <a:pt x="1319222" y="4257026"/>
                </a:lnTo>
                <a:lnTo>
                  <a:pt x="1307536" y="4305579"/>
                </a:lnTo>
                <a:lnTo>
                  <a:pt x="1295315" y="4353921"/>
                </a:lnTo>
                <a:lnTo>
                  <a:pt x="1282563" y="4402050"/>
                </a:lnTo>
                <a:lnTo>
                  <a:pt x="1269282" y="4449961"/>
                </a:lnTo>
                <a:lnTo>
                  <a:pt x="1255478" y="4497653"/>
                </a:lnTo>
                <a:lnTo>
                  <a:pt x="1241152" y="4545120"/>
                </a:lnTo>
                <a:lnTo>
                  <a:pt x="1226308" y="4592361"/>
                </a:lnTo>
                <a:lnTo>
                  <a:pt x="1210949" y="4639371"/>
                </a:lnTo>
                <a:lnTo>
                  <a:pt x="1195079" y="4686148"/>
                </a:lnTo>
                <a:lnTo>
                  <a:pt x="1178700" y="4732688"/>
                </a:lnTo>
                <a:lnTo>
                  <a:pt x="1161817" y="4778988"/>
                </a:lnTo>
                <a:lnTo>
                  <a:pt x="1144433" y="4825044"/>
                </a:lnTo>
                <a:lnTo>
                  <a:pt x="1126550" y="4870854"/>
                </a:lnTo>
                <a:lnTo>
                  <a:pt x="1108173" y="4916414"/>
                </a:lnTo>
                <a:lnTo>
                  <a:pt x="1089304" y="4961720"/>
                </a:lnTo>
                <a:lnTo>
                  <a:pt x="1069947" y="5006769"/>
                </a:lnTo>
                <a:lnTo>
                  <a:pt x="1050104" y="5051558"/>
                </a:lnTo>
                <a:lnTo>
                  <a:pt x="1029781" y="5096084"/>
                </a:lnTo>
                <a:lnTo>
                  <a:pt x="1008979" y="5140344"/>
                </a:lnTo>
                <a:lnTo>
                  <a:pt x="987701" y="5184333"/>
                </a:lnTo>
                <a:lnTo>
                  <a:pt x="965953" y="5228050"/>
                </a:lnTo>
                <a:lnTo>
                  <a:pt x="943735" y="5271489"/>
                </a:lnTo>
                <a:lnTo>
                  <a:pt x="921053" y="5314649"/>
                </a:lnTo>
                <a:lnTo>
                  <a:pt x="897909" y="5357526"/>
                </a:lnTo>
                <a:lnTo>
                  <a:pt x="874306" y="5400116"/>
                </a:lnTo>
                <a:lnTo>
                  <a:pt x="850248" y="5442416"/>
                </a:lnTo>
                <a:lnTo>
                  <a:pt x="825739" y="5484424"/>
                </a:lnTo>
                <a:lnTo>
                  <a:pt x="800781" y="5526134"/>
                </a:lnTo>
                <a:lnTo>
                  <a:pt x="775377" y="5567546"/>
                </a:lnTo>
                <a:lnTo>
                  <a:pt x="749532" y="5608654"/>
                </a:lnTo>
                <a:lnTo>
                  <a:pt x="723248" y="5649456"/>
                </a:lnTo>
                <a:lnTo>
                  <a:pt x="696528" y="5689948"/>
                </a:lnTo>
                <a:lnTo>
                  <a:pt x="669377" y="5730127"/>
                </a:lnTo>
                <a:lnTo>
                  <a:pt x="641797" y="5769990"/>
                </a:lnTo>
                <a:lnTo>
                  <a:pt x="613791" y="5809534"/>
                </a:lnTo>
                <a:lnTo>
                  <a:pt x="585363" y="5848754"/>
                </a:lnTo>
                <a:lnTo>
                  <a:pt x="556517" y="5887649"/>
                </a:lnTo>
                <a:lnTo>
                  <a:pt x="527255" y="5926214"/>
                </a:lnTo>
                <a:lnTo>
                  <a:pt x="497581" y="5964446"/>
                </a:lnTo>
                <a:lnTo>
                  <a:pt x="467498" y="6002342"/>
                </a:lnTo>
                <a:lnTo>
                  <a:pt x="437009" y="6039899"/>
                </a:lnTo>
                <a:lnTo>
                  <a:pt x="406118" y="6077113"/>
                </a:lnTo>
                <a:lnTo>
                  <a:pt x="374829" y="6113981"/>
                </a:lnTo>
                <a:lnTo>
                  <a:pt x="343143" y="6150499"/>
                </a:lnTo>
                <a:lnTo>
                  <a:pt x="311065" y="6186665"/>
                </a:lnTo>
                <a:lnTo>
                  <a:pt x="278598" y="6222475"/>
                </a:lnTo>
                <a:lnTo>
                  <a:pt x="245746" y="6257926"/>
                </a:lnTo>
                <a:lnTo>
                  <a:pt x="212511" y="6293014"/>
                </a:lnTo>
                <a:lnTo>
                  <a:pt x="178896" y="6327737"/>
                </a:lnTo>
                <a:lnTo>
                  <a:pt x="144907" y="6362090"/>
                </a:lnTo>
                <a:lnTo>
                  <a:pt x="0" y="6493764"/>
                </a:lnTo>
                <a:lnTo>
                  <a:pt x="0" y="0"/>
                </a:lnTo>
                <a:close/>
              </a:path>
            </a:pathLst>
          </a:custGeom>
          <a:ln w="19811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Овал 9"/>
          <p:cNvSpPr/>
          <p:nvPr/>
        </p:nvSpPr>
        <p:spPr>
          <a:xfrm>
            <a:off x="590091" y="2357430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1" name="Овал 10"/>
          <p:cNvSpPr/>
          <p:nvPr/>
        </p:nvSpPr>
        <p:spPr>
          <a:xfrm>
            <a:off x="1113949" y="3035996"/>
            <a:ext cx="928694" cy="499765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2" name="Овал 11"/>
          <p:cNvSpPr/>
          <p:nvPr/>
        </p:nvSpPr>
        <p:spPr>
          <a:xfrm>
            <a:off x="1571604" y="3581408"/>
            <a:ext cx="928694" cy="470048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3" name="Овал 12"/>
          <p:cNvSpPr/>
          <p:nvPr/>
        </p:nvSpPr>
        <p:spPr>
          <a:xfrm>
            <a:off x="1393009" y="5541200"/>
            <a:ext cx="928694" cy="500066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4" name="Овал 13"/>
          <p:cNvSpPr/>
          <p:nvPr/>
        </p:nvSpPr>
        <p:spPr>
          <a:xfrm>
            <a:off x="749144" y="6079805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785918" y="2428868"/>
            <a:ext cx="735808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00" u="sng" dirty="0" smtClean="0">
                <a:latin typeface="Times New Roman" pitchFamily="18" charset="0"/>
                <a:cs typeface="Times New Roman" pitchFamily="18" charset="0"/>
              </a:rPr>
              <a:t>Расходы на реализацию закона Тверской области от 16.02.2009 №7-ЗО "О статусе города Тверской области, удостоенного почетного звания Российской Федерации «Город воинской славы»                       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900" dirty="0"/>
              <a:t>данные средства направлены на модернизации Мемориального кладбища Советских воинов (1 этап</a:t>
            </a:r>
            <a:r>
              <a:rPr lang="ru-RU" sz="900" dirty="0" smtClean="0"/>
              <a:t>)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71702" y="3088382"/>
            <a:ext cx="692945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Модернизация сетей уличного освещения города Ржева Тверской области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30014" y="3652056"/>
            <a:ext cx="664370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Озеленение территории города Ржева Тверской области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356281" y="5530740"/>
            <a:ext cx="664373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 Обустройство и ремонт контейнерных площадок на территории города Ржева Тверской области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833515" y="5988530"/>
            <a:ext cx="6715172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u="sng" dirty="0">
                <a:latin typeface="Times New Roman" pitchFamily="18" charset="0"/>
                <a:cs typeface="Times New Roman" pitchFamily="18" charset="0"/>
              </a:rPr>
              <a:t>Расходы на реализацию программ по поддержке местных </a:t>
            </a:r>
            <a:r>
              <a:rPr lang="ru-RU" sz="1300" u="sng" dirty="0" smtClean="0">
                <a:latin typeface="Times New Roman" pitchFamily="18" charset="0"/>
                <a:cs typeface="Times New Roman" pitchFamily="18" charset="0"/>
              </a:rPr>
              <a:t>инициатив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, в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проектам «Устройство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детской площадки на территории, прилегающей к многоквартирному жилому дому по адресу: Тверская область, г. Ржев, Советская площадь,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д.11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«Устройство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спортивной площадки на территории, прилегающей к многоквартирному жилому дому по адресу: Тверская область, г. Ржев, ул. Ленина,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д.14а»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4372" y="2410232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5 673,4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54438" y="3074096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1 538,8  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0166" y="3589791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3 999,6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21571" y="5579634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305,0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4809" y="6189644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2 329,0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8"/>
          <p:cNvSpPr txBox="1">
            <a:spLocks noChangeArrowheads="1"/>
          </p:cNvSpPr>
          <p:nvPr/>
        </p:nvSpPr>
        <p:spPr bwMode="auto">
          <a:xfrm>
            <a:off x="1571604" y="2071678"/>
            <a:ext cx="70008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16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 расходования бюджетных </a:t>
            </a:r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средств в 2022 году:</a:t>
            </a:r>
            <a:endParaRPr lang="ru-RU" sz="1600" b="1" u="sng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1776379" y="4155307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28" name="Овал 27"/>
          <p:cNvSpPr/>
          <p:nvPr/>
        </p:nvSpPr>
        <p:spPr>
          <a:xfrm>
            <a:off x="1643041" y="4869160"/>
            <a:ext cx="928694" cy="51658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2725264" y="4179448"/>
            <a:ext cx="63579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Содержание и обслуживание сетей уличного освещения на территории города Ржева Тверской области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40660" y="4210226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3 249,8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612911" y="4820442"/>
            <a:ext cx="628654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Содержание и благоустройство городских кладбищ, воинских захоронений и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памятников,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расширение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муниципального кладбища города Ржева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661661" y="4924079"/>
            <a:ext cx="92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4 854,7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88523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В Тверской области продолжают ремонтировать дороги - МК Тверь.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71538" y="2500306"/>
            <a:ext cx="7858180" cy="4214822"/>
          </a:xfrm>
          <a:prstGeom prst="rect">
            <a:avLst/>
          </a:prstGeom>
          <a:noFill/>
        </p:spPr>
      </p:pic>
      <p:sp>
        <p:nvSpPr>
          <p:cNvPr id="429058" name="Text Box 14"/>
          <p:cNvSpPr txBox="1">
            <a:spLocks noChangeArrowheads="1"/>
          </p:cNvSpPr>
          <p:nvPr/>
        </p:nvSpPr>
        <p:spPr bwMode="auto">
          <a:xfrm>
            <a:off x="1071538" y="0"/>
            <a:ext cx="78581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 города Ржева за 2022 год на реализацию Муниципальной программы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«Дорожное хозяйство и транспортный комплекс города Ржева Тверской области» на 2022-2027 годы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952948"/>
              </p:ext>
            </p:extLst>
          </p:nvPr>
        </p:nvGraphicFramePr>
        <p:xfrm>
          <a:off x="1071538" y="830996"/>
          <a:ext cx="7572429" cy="1157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7784"/>
                <a:gridCol w="893427"/>
                <a:gridCol w="862682"/>
                <a:gridCol w="958536"/>
              </a:tblGrid>
              <a:tr h="54289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Утвержден,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тыс. 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Исполнено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, тыс. 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исполнения, %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4272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126 772,9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120 066,8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7221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"Обеспечение развития и сохранности автомобильных дорог общего пользования местного значения"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126 772,9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120 066,8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8" name="Picture 10" descr="rzhev-gerb-sovr"/>
          <p:cNvPicPr>
            <a:picLocks noChangeAspect="1" noChangeArrowheads="1"/>
          </p:cNvPicPr>
          <p:nvPr/>
        </p:nvPicPr>
        <p:blipFill>
          <a:blip r:embed="rId4">
            <a:lum bright="6000"/>
          </a:blip>
          <a:srcRect/>
          <a:stretch>
            <a:fillRect/>
          </a:stretch>
        </p:blipFill>
        <p:spPr bwMode="auto">
          <a:xfrm>
            <a:off x="142844" y="142852"/>
            <a:ext cx="785819" cy="1000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ject 4"/>
          <p:cNvSpPr/>
          <p:nvPr/>
        </p:nvSpPr>
        <p:spPr>
          <a:xfrm>
            <a:off x="395536" y="2158117"/>
            <a:ext cx="1711853" cy="4630354"/>
          </a:xfrm>
          <a:custGeom>
            <a:avLst/>
            <a:gdLst/>
            <a:ahLst/>
            <a:cxnLst/>
            <a:rect l="l" t="t" r="r" b="b"/>
            <a:pathLst>
              <a:path w="1435735" h="6494145">
                <a:moveTo>
                  <a:pt x="0" y="0"/>
                </a:moveTo>
                <a:lnTo>
                  <a:pt x="144907" y="131699"/>
                </a:lnTo>
                <a:lnTo>
                  <a:pt x="178896" y="166049"/>
                </a:lnTo>
                <a:lnTo>
                  <a:pt x="212511" y="200769"/>
                </a:lnTo>
                <a:lnTo>
                  <a:pt x="245746" y="235855"/>
                </a:lnTo>
                <a:lnTo>
                  <a:pt x="278598" y="271303"/>
                </a:lnTo>
                <a:lnTo>
                  <a:pt x="311065" y="307111"/>
                </a:lnTo>
                <a:lnTo>
                  <a:pt x="343143" y="343275"/>
                </a:lnTo>
                <a:lnTo>
                  <a:pt x="374829" y="379792"/>
                </a:lnTo>
                <a:lnTo>
                  <a:pt x="406118" y="416658"/>
                </a:lnTo>
                <a:lnTo>
                  <a:pt x="437009" y="453870"/>
                </a:lnTo>
                <a:lnTo>
                  <a:pt x="467498" y="491425"/>
                </a:lnTo>
                <a:lnTo>
                  <a:pt x="497581" y="529320"/>
                </a:lnTo>
                <a:lnTo>
                  <a:pt x="527255" y="567550"/>
                </a:lnTo>
                <a:lnTo>
                  <a:pt x="556517" y="606114"/>
                </a:lnTo>
                <a:lnTo>
                  <a:pt x="585363" y="645007"/>
                </a:lnTo>
                <a:lnTo>
                  <a:pt x="613791" y="684227"/>
                </a:lnTo>
                <a:lnTo>
                  <a:pt x="641797" y="723769"/>
                </a:lnTo>
                <a:lnTo>
                  <a:pt x="669377" y="763631"/>
                </a:lnTo>
                <a:lnTo>
                  <a:pt x="696528" y="803809"/>
                </a:lnTo>
                <a:lnTo>
                  <a:pt x="723248" y="844301"/>
                </a:lnTo>
                <a:lnTo>
                  <a:pt x="749532" y="885102"/>
                </a:lnTo>
                <a:lnTo>
                  <a:pt x="775377" y="926209"/>
                </a:lnTo>
                <a:lnTo>
                  <a:pt x="800781" y="967620"/>
                </a:lnTo>
                <a:lnTo>
                  <a:pt x="825739" y="1009330"/>
                </a:lnTo>
                <a:lnTo>
                  <a:pt x="850248" y="1051337"/>
                </a:lnTo>
                <a:lnTo>
                  <a:pt x="874306" y="1093637"/>
                </a:lnTo>
                <a:lnTo>
                  <a:pt x="897909" y="1136227"/>
                </a:lnTo>
                <a:lnTo>
                  <a:pt x="921053" y="1179103"/>
                </a:lnTo>
                <a:lnTo>
                  <a:pt x="943735" y="1222263"/>
                </a:lnTo>
                <a:lnTo>
                  <a:pt x="965953" y="1265702"/>
                </a:lnTo>
                <a:lnTo>
                  <a:pt x="987701" y="1309418"/>
                </a:lnTo>
                <a:lnTo>
                  <a:pt x="1008979" y="1353408"/>
                </a:lnTo>
                <a:lnTo>
                  <a:pt x="1029781" y="1397667"/>
                </a:lnTo>
                <a:lnTo>
                  <a:pt x="1050104" y="1442193"/>
                </a:lnTo>
                <a:lnTo>
                  <a:pt x="1069947" y="1486983"/>
                </a:lnTo>
                <a:lnTo>
                  <a:pt x="1089304" y="1532032"/>
                </a:lnTo>
                <a:lnTo>
                  <a:pt x="1108173" y="1577339"/>
                </a:lnTo>
                <a:lnTo>
                  <a:pt x="1126550" y="1622898"/>
                </a:lnTo>
                <a:lnTo>
                  <a:pt x="1144433" y="1668708"/>
                </a:lnTo>
                <a:lnTo>
                  <a:pt x="1161817" y="1714765"/>
                </a:lnTo>
                <a:lnTo>
                  <a:pt x="1178700" y="1761065"/>
                </a:lnTo>
                <a:lnTo>
                  <a:pt x="1195079" y="1807605"/>
                </a:lnTo>
                <a:lnTo>
                  <a:pt x="1210949" y="1854382"/>
                </a:lnTo>
                <a:lnTo>
                  <a:pt x="1226308" y="1901393"/>
                </a:lnTo>
                <a:lnTo>
                  <a:pt x="1241152" y="1948634"/>
                </a:lnTo>
                <a:lnTo>
                  <a:pt x="1255478" y="1996102"/>
                </a:lnTo>
                <a:lnTo>
                  <a:pt x="1269282" y="2043794"/>
                </a:lnTo>
                <a:lnTo>
                  <a:pt x="1282563" y="2091706"/>
                </a:lnTo>
                <a:lnTo>
                  <a:pt x="1295315" y="2139835"/>
                </a:lnTo>
                <a:lnTo>
                  <a:pt x="1307536" y="2188178"/>
                </a:lnTo>
                <a:lnTo>
                  <a:pt x="1319222" y="2236731"/>
                </a:lnTo>
                <a:lnTo>
                  <a:pt x="1330371" y="2285491"/>
                </a:lnTo>
                <a:lnTo>
                  <a:pt x="1340978" y="2334455"/>
                </a:lnTo>
                <a:lnTo>
                  <a:pt x="1351041" y="2383620"/>
                </a:lnTo>
                <a:lnTo>
                  <a:pt x="1360557" y="2432981"/>
                </a:lnTo>
                <a:lnTo>
                  <a:pt x="1369521" y="2482537"/>
                </a:lnTo>
                <a:lnTo>
                  <a:pt x="1377931" y="2532283"/>
                </a:lnTo>
                <a:lnTo>
                  <a:pt x="1385783" y="2582216"/>
                </a:lnTo>
                <a:lnTo>
                  <a:pt x="1393074" y="2632334"/>
                </a:lnTo>
                <a:lnTo>
                  <a:pt x="1399801" y="2682631"/>
                </a:lnTo>
                <a:lnTo>
                  <a:pt x="1405960" y="2733107"/>
                </a:lnTo>
                <a:lnTo>
                  <a:pt x="1411548" y="2783756"/>
                </a:lnTo>
                <a:lnTo>
                  <a:pt x="1416563" y="2834575"/>
                </a:lnTo>
                <a:lnTo>
                  <a:pt x="1420999" y="2885563"/>
                </a:lnTo>
                <a:lnTo>
                  <a:pt x="1424855" y="2936714"/>
                </a:lnTo>
                <a:lnTo>
                  <a:pt x="1428127" y="2988026"/>
                </a:lnTo>
                <a:lnTo>
                  <a:pt x="1430811" y="3039495"/>
                </a:lnTo>
                <a:lnTo>
                  <a:pt x="1432905" y="3091119"/>
                </a:lnTo>
                <a:lnTo>
                  <a:pt x="1434404" y="3142893"/>
                </a:lnTo>
                <a:lnTo>
                  <a:pt x="1435306" y="3194815"/>
                </a:lnTo>
                <a:lnTo>
                  <a:pt x="1435608" y="3246881"/>
                </a:lnTo>
                <a:lnTo>
                  <a:pt x="1435306" y="3298948"/>
                </a:lnTo>
                <a:lnTo>
                  <a:pt x="1434404" y="3350869"/>
                </a:lnTo>
                <a:lnTo>
                  <a:pt x="1432905" y="3402644"/>
                </a:lnTo>
                <a:lnTo>
                  <a:pt x="1430811" y="3454267"/>
                </a:lnTo>
                <a:lnTo>
                  <a:pt x="1428127" y="3505736"/>
                </a:lnTo>
                <a:lnTo>
                  <a:pt x="1424855" y="3557048"/>
                </a:lnTo>
                <a:lnTo>
                  <a:pt x="1420999" y="3608199"/>
                </a:lnTo>
                <a:lnTo>
                  <a:pt x="1416563" y="3659186"/>
                </a:lnTo>
                <a:lnTo>
                  <a:pt x="1411548" y="3710006"/>
                </a:lnTo>
                <a:lnTo>
                  <a:pt x="1405960" y="3760655"/>
                </a:lnTo>
                <a:lnTo>
                  <a:pt x="1399801" y="3811129"/>
                </a:lnTo>
                <a:lnTo>
                  <a:pt x="1393074" y="3861427"/>
                </a:lnTo>
                <a:lnTo>
                  <a:pt x="1385783" y="3911544"/>
                </a:lnTo>
                <a:lnTo>
                  <a:pt x="1377931" y="3961477"/>
                </a:lnTo>
                <a:lnTo>
                  <a:pt x="1369521" y="4011222"/>
                </a:lnTo>
                <a:lnTo>
                  <a:pt x="1360557" y="4060777"/>
                </a:lnTo>
                <a:lnTo>
                  <a:pt x="1351041" y="4110139"/>
                </a:lnTo>
                <a:lnTo>
                  <a:pt x="1340978" y="4159303"/>
                </a:lnTo>
                <a:lnTo>
                  <a:pt x="1330371" y="4208266"/>
                </a:lnTo>
                <a:lnTo>
                  <a:pt x="1319222" y="4257026"/>
                </a:lnTo>
                <a:lnTo>
                  <a:pt x="1307536" y="4305579"/>
                </a:lnTo>
                <a:lnTo>
                  <a:pt x="1295315" y="4353921"/>
                </a:lnTo>
                <a:lnTo>
                  <a:pt x="1282563" y="4402050"/>
                </a:lnTo>
                <a:lnTo>
                  <a:pt x="1269282" y="4449961"/>
                </a:lnTo>
                <a:lnTo>
                  <a:pt x="1255478" y="4497653"/>
                </a:lnTo>
                <a:lnTo>
                  <a:pt x="1241152" y="4545120"/>
                </a:lnTo>
                <a:lnTo>
                  <a:pt x="1226308" y="4592361"/>
                </a:lnTo>
                <a:lnTo>
                  <a:pt x="1210949" y="4639371"/>
                </a:lnTo>
                <a:lnTo>
                  <a:pt x="1195079" y="4686148"/>
                </a:lnTo>
                <a:lnTo>
                  <a:pt x="1178700" y="4732688"/>
                </a:lnTo>
                <a:lnTo>
                  <a:pt x="1161817" y="4778988"/>
                </a:lnTo>
                <a:lnTo>
                  <a:pt x="1144433" y="4825044"/>
                </a:lnTo>
                <a:lnTo>
                  <a:pt x="1126550" y="4870854"/>
                </a:lnTo>
                <a:lnTo>
                  <a:pt x="1108173" y="4916414"/>
                </a:lnTo>
                <a:lnTo>
                  <a:pt x="1089304" y="4961720"/>
                </a:lnTo>
                <a:lnTo>
                  <a:pt x="1069947" y="5006769"/>
                </a:lnTo>
                <a:lnTo>
                  <a:pt x="1050104" y="5051558"/>
                </a:lnTo>
                <a:lnTo>
                  <a:pt x="1029781" y="5096084"/>
                </a:lnTo>
                <a:lnTo>
                  <a:pt x="1008979" y="5140344"/>
                </a:lnTo>
                <a:lnTo>
                  <a:pt x="987701" y="5184333"/>
                </a:lnTo>
                <a:lnTo>
                  <a:pt x="965953" y="5228050"/>
                </a:lnTo>
                <a:lnTo>
                  <a:pt x="943735" y="5271489"/>
                </a:lnTo>
                <a:lnTo>
                  <a:pt x="921053" y="5314649"/>
                </a:lnTo>
                <a:lnTo>
                  <a:pt x="897909" y="5357526"/>
                </a:lnTo>
                <a:lnTo>
                  <a:pt x="874306" y="5400116"/>
                </a:lnTo>
                <a:lnTo>
                  <a:pt x="850248" y="5442416"/>
                </a:lnTo>
                <a:lnTo>
                  <a:pt x="825739" y="5484424"/>
                </a:lnTo>
                <a:lnTo>
                  <a:pt x="800781" y="5526134"/>
                </a:lnTo>
                <a:lnTo>
                  <a:pt x="775377" y="5567546"/>
                </a:lnTo>
                <a:lnTo>
                  <a:pt x="749532" y="5608654"/>
                </a:lnTo>
                <a:lnTo>
                  <a:pt x="723248" y="5649456"/>
                </a:lnTo>
                <a:lnTo>
                  <a:pt x="696528" y="5689948"/>
                </a:lnTo>
                <a:lnTo>
                  <a:pt x="669377" y="5730127"/>
                </a:lnTo>
                <a:lnTo>
                  <a:pt x="641797" y="5769990"/>
                </a:lnTo>
                <a:lnTo>
                  <a:pt x="613791" y="5809534"/>
                </a:lnTo>
                <a:lnTo>
                  <a:pt x="585363" y="5848754"/>
                </a:lnTo>
                <a:lnTo>
                  <a:pt x="556517" y="5887649"/>
                </a:lnTo>
                <a:lnTo>
                  <a:pt x="527255" y="5926214"/>
                </a:lnTo>
                <a:lnTo>
                  <a:pt x="497581" y="5964446"/>
                </a:lnTo>
                <a:lnTo>
                  <a:pt x="467498" y="6002342"/>
                </a:lnTo>
                <a:lnTo>
                  <a:pt x="437009" y="6039899"/>
                </a:lnTo>
                <a:lnTo>
                  <a:pt x="406118" y="6077113"/>
                </a:lnTo>
                <a:lnTo>
                  <a:pt x="374829" y="6113981"/>
                </a:lnTo>
                <a:lnTo>
                  <a:pt x="343143" y="6150499"/>
                </a:lnTo>
                <a:lnTo>
                  <a:pt x="311065" y="6186665"/>
                </a:lnTo>
                <a:lnTo>
                  <a:pt x="278598" y="6222475"/>
                </a:lnTo>
                <a:lnTo>
                  <a:pt x="245746" y="6257926"/>
                </a:lnTo>
                <a:lnTo>
                  <a:pt x="212511" y="6293014"/>
                </a:lnTo>
                <a:lnTo>
                  <a:pt x="178896" y="6327737"/>
                </a:lnTo>
                <a:lnTo>
                  <a:pt x="144907" y="6362090"/>
                </a:lnTo>
                <a:lnTo>
                  <a:pt x="0" y="6493764"/>
                </a:lnTo>
                <a:lnTo>
                  <a:pt x="0" y="0"/>
                </a:lnTo>
                <a:close/>
              </a:path>
            </a:pathLst>
          </a:custGeom>
          <a:ln w="19811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Овал 9"/>
          <p:cNvSpPr/>
          <p:nvPr/>
        </p:nvSpPr>
        <p:spPr>
          <a:xfrm>
            <a:off x="857224" y="2819095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2" name="Овал 11"/>
          <p:cNvSpPr/>
          <p:nvPr/>
        </p:nvSpPr>
        <p:spPr>
          <a:xfrm>
            <a:off x="1381086" y="3517817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3" name="Овал 12"/>
          <p:cNvSpPr/>
          <p:nvPr/>
        </p:nvSpPr>
        <p:spPr>
          <a:xfrm>
            <a:off x="1285852" y="5646896"/>
            <a:ext cx="928694" cy="514370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4" name="Овал 13"/>
          <p:cNvSpPr/>
          <p:nvPr/>
        </p:nvSpPr>
        <p:spPr>
          <a:xfrm>
            <a:off x="714348" y="6185100"/>
            <a:ext cx="928694" cy="603371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785918" y="2428868"/>
            <a:ext cx="735808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00" u="sng" dirty="0" smtClean="0">
                <a:latin typeface="Times New Roman" pitchFamily="18" charset="0"/>
                <a:cs typeface="Times New Roman" pitchFamily="18" charset="0"/>
              </a:rPr>
              <a:t>Расходы на реализацию закона Тверской области от 16.02.2009 №7-ЗО "О статусе города Тверской области, удостоенного почетного звания Российской Федерации «Город воинской славы»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(ремонт автомобильных дорог общего пользования местного значения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по ул. Вокзальная (от ул. Привокзальная до ул. Дзержинского), по ул. Чкалова (от ул. Валентина Степанченко до ул. Большевистская), по ул. 8 Марта (от ул. Краностроителей до ул. Пионерская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установка пешеходных светофорных объектов, установка элементов освещения на пешеходных переходах, автобусных остановках и локальных пересечениях и примыканиях, нанесение дорожной разметки - термопластиком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331501" y="3618138"/>
            <a:ext cx="664370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Выполнение работ по содержанию автомобильных дорог общего пользования, искусственных сооружений на них и мест отдыха граждан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269369" y="5784239"/>
            <a:ext cx="664373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Нанесение дорожной разметки и приобретение дорожных знаков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842779" y="6225542"/>
            <a:ext cx="67151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 Устройство интерактивного платного парковочного пространства с установкой комплексов </a:t>
            </a:r>
            <a:r>
              <a:rPr lang="ru-RU" sz="1300" dirty="0" err="1">
                <a:latin typeface="Times New Roman" pitchFamily="18" charset="0"/>
                <a:cs typeface="Times New Roman" pitchFamily="18" charset="0"/>
              </a:rPr>
              <a:t>фотофиксации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 на территории города Ржева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1505" y="2874014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91 954,2 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21571" y="3622897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21 244,9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51462" y="5699601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2 537,4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2910" y="6240930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1 764,8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8"/>
          <p:cNvSpPr txBox="1">
            <a:spLocks noChangeArrowheads="1"/>
          </p:cNvSpPr>
          <p:nvPr/>
        </p:nvSpPr>
        <p:spPr bwMode="auto">
          <a:xfrm>
            <a:off x="1500166" y="1988840"/>
            <a:ext cx="70008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16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 расходования бюджетных </a:t>
            </a:r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средств в 2022 году:</a:t>
            </a:r>
            <a:endParaRPr lang="ru-RU" sz="1600" b="1" u="sng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1709685" y="4187542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28" name="Овал 27"/>
          <p:cNvSpPr/>
          <p:nvPr/>
        </p:nvSpPr>
        <p:spPr>
          <a:xfrm>
            <a:off x="1643042" y="4923003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2631545" y="4327100"/>
            <a:ext cx="635795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Выполнение работ по ямочному ремонту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14480" y="4253219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1 575,0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647891" y="5032842"/>
            <a:ext cx="628654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 Выполнение работ по разработке проектно-сметной документации на проведение ремонта дорог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643042" y="5032842"/>
            <a:ext cx="92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982,0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12925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 descr="D:\Users\Зверева\Documents\Фото Ржев\0400.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500166" y="4929198"/>
            <a:ext cx="2286016" cy="1785926"/>
          </a:xfrm>
          <a:prstGeom prst="rect">
            <a:avLst/>
          </a:prstGeom>
          <a:noFill/>
        </p:spPr>
      </p:pic>
      <p:pic>
        <p:nvPicPr>
          <p:cNvPr id="71682" name="Picture 2" descr="D:\Users\Зверева\Documents\Фото Ржев\1300.pn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364088" y="4545607"/>
            <a:ext cx="3286148" cy="2428868"/>
          </a:xfrm>
          <a:prstGeom prst="rect">
            <a:avLst/>
          </a:prstGeom>
          <a:noFill/>
        </p:spPr>
      </p:pic>
      <p:sp>
        <p:nvSpPr>
          <p:cNvPr id="429058" name="Text Box 14"/>
          <p:cNvSpPr txBox="1">
            <a:spLocks noChangeArrowheads="1"/>
          </p:cNvSpPr>
          <p:nvPr/>
        </p:nvSpPr>
        <p:spPr bwMode="auto">
          <a:xfrm>
            <a:off x="1071538" y="0"/>
            <a:ext cx="785814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 города Ржева за 2022 год на реализацию Муниципальной программы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"Управление общественными финансами и обеспечение муниципального финансового контроля в сфере бюджетных правоотношений города Ржева Тверской области»  </a:t>
            </a:r>
          </a:p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2022-2027 годы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075672"/>
              </p:ext>
            </p:extLst>
          </p:nvPr>
        </p:nvGraphicFramePr>
        <p:xfrm>
          <a:off x="1142976" y="1357300"/>
          <a:ext cx="7572429" cy="3019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7784"/>
                <a:gridCol w="893427"/>
                <a:gridCol w="862682"/>
                <a:gridCol w="958536"/>
              </a:tblGrid>
              <a:tr h="70354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Утвержден,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тыс. 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Исполнено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, тыс. 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исполнения, %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9748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9 116,1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9 102,4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67052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"Обеспечение сбалансированности и устойчивости бюджета города Ржева Тверской области"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/>
                      <a:srcRect/>
                      <a:tile tx="635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67052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"Повышение качества организации бюджетного процесса и механизмов эффективного бюджетирования"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/>
                      <a:srcRect/>
                      <a:tile tx="635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57760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Обеспечивающая подпрограмма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/>
                      <a:srcRect/>
                      <a:tile tx="635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8 995,2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8 981,5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8" name="Picture 10" descr="rzhev-gerb-sovr"/>
          <p:cNvPicPr>
            <a:picLocks noChangeAspect="1" noChangeArrowheads="1"/>
          </p:cNvPicPr>
          <p:nvPr/>
        </p:nvPicPr>
        <p:blipFill>
          <a:blip r:embed="rId5">
            <a:lum bright="6000"/>
          </a:blip>
          <a:srcRect/>
          <a:stretch>
            <a:fillRect/>
          </a:stretch>
        </p:blipFill>
        <p:spPr bwMode="auto">
          <a:xfrm>
            <a:off x="344184" y="260648"/>
            <a:ext cx="785819" cy="1000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130003" y="5068756"/>
            <a:ext cx="800102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  Обслуживание муниципального долга города Ржева Тверской области – 32,9 тыс. руб.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8"/>
          <p:cNvSpPr txBox="1">
            <a:spLocks noChangeArrowheads="1"/>
          </p:cNvSpPr>
          <p:nvPr/>
        </p:nvSpPr>
        <p:spPr bwMode="auto">
          <a:xfrm>
            <a:off x="1259631" y="4590644"/>
            <a:ext cx="70008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16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 расходования бюджетных </a:t>
            </a:r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средств в 2022 году:</a:t>
            </a:r>
            <a:endParaRPr lang="ru-RU" sz="1600" b="1" u="sng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142976" y="5937427"/>
            <a:ext cx="635795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  Содержание Финансового отдела администрации города Ржева – 8 981,5 тыс. руб.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59631" y="5387421"/>
            <a:ext cx="724142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обучающих мероприятий для работников ОМСУ и муниципальных учреждений с привлечением сторонних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организаций – 88,0 тыс. руб.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86028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Text Box 14"/>
          <p:cNvSpPr txBox="1">
            <a:spLocks noChangeArrowheads="1"/>
          </p:cNvSpPr>
          <p:nvPr/>
        </p:nvSpPr>
        <p:spPr bwMode="auto">
          <a:xfrm>
            <a:off x="1071538" y="227419"/>
            <a:ext cx="78581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 города Ржева за 2022 год на реализацию Муниципальной программы «Муниципальное управление и гражданское </a:t>
            </a:r>
          </a:p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общество  города Ржева Тверской области» на 2022-2027 годы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19727"/>
              </p:ext>
            </p:extLst>
          </p:nvPr>
        </p:nvGraphicFramePr>
        <p:xfrm>
          <a:off x="755576" y="1484784"/>
          <a:ext cx="7959829" cy="4587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6305"/>
                <a:gridCol w="939134"/>
                <a:gridCol w="906816"/>
                <a:gridCol w="1007574"/>
              </a:tblGrid>
              <a:tr h="908581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Утвержден,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тыс. 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Исполнено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, тыс. 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исполнения, %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0622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49 994,7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49 629,5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78089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"Развитие институтов гражданского общества, поддержка общественного сектора и обеспечение информационной открытости органов местного самоуправления города Ржева Тверской области"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2 045,0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2 045,0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62292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"Осуществление муниципальным образованием отдельных переданных государственных полномочий"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7 292,9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7 292,9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62292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"Создание условий для эффективного функционирования органов местного самоуправления города Ржева Тверской области"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7 208,5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7 202,0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62292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"Улучшение условий и охраны труда в городе Ржеве Тверской области"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62292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Обеспечивающая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33 438,7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33 085,6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8" name="Picture 10" descr="rzhev-gerb-sovr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285719" y="227419"/>
            <a:ext cx="785819" cy="1000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861585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4"/>
          <p:cNvSpPr/>
          <p:nvPr/>
        </p:nvSpPr>
        <p:spPr>
          <a:xfrm>
            <a:off x="571472" y="1"/>
            <a:ext cx="2143140" cy="6858000"/>
          </a:xfrm>
          <a:custGeom>
            <a:avLst/>
            <a:gdLst/>
            <a:ahLst/>
            <a:cxnLst/>
            <a:rect l="l" t="t" r="r" b="b"/>
            <a:pathLst>
              <a:path w="1435735" h="6494145">
                <a:moveTo>
                  <a:pt x="0" y="0"/>
                </a:moveTo>
                <a:lnTo>
                  <a:pt x="144907" y="131699"/>
                </a:lnTo>
                <a:lnTo>
                  <a:pt x="178896" y="166049"/>
                </a:lnTo>
                <a:lnTo>
                  <a:pt x="212511" y="200769"/>
                </a:lnTo>
                <a:lnTo>
                  <a:pt x="245746" y="235855"/>
                </a:lnTo>
                <a:lnTo>
                  <a:pt x="278598" y="271303"/>
                </a:lnTo>
                <a:lnTo>
                  <a:pt x="311065" y="307111"/>
                </a:lnTo>
                <a:lnTo>
                  <a:pt x="343143" y="343275"/>
                </a:lnTo>
                <a:lnTo>
                  <a:pt x="374829" y="379792"/>
                </a:lnTo>
                <a:lnTo>
                  <a:pt x="406118" y="416658"/>
                </a:lnTo>
                <a:lnTo>
                  <a:pt x="437009" y="453870"/>
                </a:lnTo>
                <a:lnTo>
                  <a:pt x="467498" y="491425"/>
                </a:lnTo>
                <a:lnTo>
                  <a:pt x="497581" y="529320"/>
                </a:lnTo>
                <a:lnTo>
                  <a:pt x="527255" y="567550"/>
                </a:lnTo>
                <a:lnTo>
                  <a:pt x="556517" y="606114"/>
                </a:lnTo>
                <a:lnTo>
                  <a:pt x="585363" y="645007"/>
                </a:lnTo>
                <a:lnTo>
                  <a:pt x="613791" y="684227"/>
                </a:lnTo>
                <a:lnTo>
                  <a:pt x="641797" y="723769"/>
                </a:lnTo>
                <a:lnTo>
                  <a:pt x="669377" y="763631"/>
                </a:lnTo>
                <a:lnTo>
                  <a:pt x="696528" y="803809"/>
                </a:lnTo>
                <a:lnTo>
                  <a:pt x="723248" y="844301"/>
                </a:lnTo>
                <a:lnTo>
                  <a:pt x="749532" y="885102"/>
                </a:lnTo>
                <a:lnTo>
                  <a:pt x="775377" y="926209"/>
                </a:lnTo>
                <a:lnTo>
                  <a:pt x="800781" y="967620"/>
                </a:lnTo>
                <a:lnTo>
                  <a:pt x="825739" y="1009330"/>
                </a:lnTo>
                <a:lnTo>
                  <a:pt x="850248" y="1051337"/>
                </a:lnTo>
                <a:lnTo>
                  <a:pt x="874306" y="1093637"/>
                </a:lnTo>
                <a:lnTo>
                  <a:pt x="897909" y="1136227"/>
                </a:lnTo>
                <a:lnTo>
                  <a:pt x="921053" y="1179103"/>
                </a:lnTo>
                <a:lnTo>
                  <a:pt x="943735" y="1222263"/>
                </a:lnTo>
                <a:lnTo>
                  <a:pt x="965953" y="1265702"/>
                </a:lnTo>
                <a:lnTo>
                  <a:pt x="987701" y="1309418"/>
                </a:lnTo>
                <a:lnTo>
                  <a:pt x="1008979" y="1353408"/>
                </a:lnTo>
                <a:lnTo>
                  <a:pt x="1029781" y="1397667"/>
                </a:lnTo>
                <a:lnTo>
                  <a:pt x="1050104" y="1442193"/>
                </a:lnTo>
                <a:lnTo>
                  <a:pt x="1069947" y="1486983"/>
                </a:lnTo>
                <a:lnTo>
                  <a:pt x="1089304" y="1532032"/>
                </a:lnTo>
                <a:lnTo>
                  <a:pt x="1108173" y="1577339"/>
                </a:lnTo>
                <a:lnTo>
                  <a:pt x="1126550" y="1622898"/>
                </a:lnTo>
                <a:lnTo>
                  <a:pt x="1144433" y="1668708"/>
                </a:lnTo>
                <a:lnTo>
                  <a:pt x="1161817" y="1714765"/>
                </a:lnTo>
                <a:lnTo>
                  <a:pt x="1178700" y="1761065"/>
                </a:lnTo>
                <a:lnTo>
                  <a:pt x="1195079" y="1807605"/>
                </a:lnTo>
                <a:lnTo>
                  <a:pt x="1210949" y="1854382"/>
                </a:lnTo>
                <a:lnTo>
                  <a:pt x="1226308" y="1901393"/>
                </a:lnTo>
                <a:lnTo>
                  <a:pt x="1241152" y="1948634"/>
                </a:lnTo>
                <a:lnTo>
                  <a:pt x="1255478" y="1996102"/>
                </a:lnTo>
                <a:lnTo>
                  <a:pt x="1269282" y="2043794"/>
                </a:lnTo>
                <a:lnTo>
                  <a:pt x="1282563" y="2091706"/>
                </a:lnTo>
                <a:lnTo>
                  <a:pt x="1295315" y="2139835"/>
                </a:lnTo>
                <a:lnTo>
                  <a:pt x="1307536" y="2188178"/>
                </a:lnTo>
                <a:lnTo>
                  <a:pt x="1319222" y="2236731"/>
                </a:lnTo>
                <a:lnTo>
                  <a:pt x="1330371" y="2285491"/>
                </a:lnTo>
                <a:lnTo>
                  <a:pt x="1340978" y="2334455"/>
                </a:lnTo>
                <a:lnTo>
                  <a:pt x="1351041" y="2383620"/>
                </a:lnTo>
                <a:lnTo>
                  <a:pt x="1360557" y="2432981"/>
                </a:lnTo>
                <a:lnTo>
                  <a:pt x="1369521" y="2482537"/>
                </a:lnTo>
                <a:lnTo>
                  <a:pt x="1377931" y="2532283"/>
                </a:lnTo>
                <a:lnTo>
                  <a:pt x="1385783" y="2582216"/>
                </a:lnTo>
                <a:lnTo>
                  <a:pt x="1393074" y="2632334"/>
                </a:lnTo>
                <a:lnTo>
                  <a:pt x="1399801" y="2682631"/>
                </a:lnTo>
                <a:lnTo>
                  <a:pt x="1405960" y="2733107"/>
                </a:lnTo>
                <a:lnTo>
                  <a:pt x="1411548" y="2783756"/>
                </a:lnTo>
                <a:lnTo>
                  <a:pt x="1416563" y="2834575"/>
                </a:lnTo>
                <a:lnTo>
                  <a:pt x="1420999" y="2885563"/>
                </a:lnTo>
                <a:lnTo>
                  <a:pt x="1424855" y="2936714"/>
                </a:lnTo>
                <a:lnTo>
                  <a:pt x="1428127" y="2988026"/>
                </a:lnTo>
                <a:lnTo>
                  <a:pt x="1430811" y="3039495"/>
                </a:lnTo>
                <a:lnTo>
                  <a:pt x="1432905" y="3091119"/>
                </a:lnTo>
                <a:lnTo>
                  <a:pt x="1434404" y="3142893"/>
                </a:lnTo>
                <a:lnTo>
                  <a:pt x="1435306" y="3194815"/>
                </a:lnTo>
                <a:lnTo>
                  <a:pt x="1435608" y="3246881"/>
                </a:lnTo>
                <a:lnTo>
                  <a:pt x="1435306" y="3298948"/>
                </a:lnTo>
                <a:lnTo>
                  <a:pt x="1434404" y="3350869"/>
                </a:lnTo>
                <a:lnTo>
                  <a:pt x="1432905" y="3402644"/>
                </a:lnTo>
                <a:lnTo>
                  <a:pt x="1430811" y="3454267"/>
                </a:lnTo>
                <a:lnTo>
                  <a:pt x="1428127" y="3505736"/>
                </a:lnTo>
                <a:lnTo>
                  <a:pt x="1424855" y="3557048"/>
                </a:lnTo>
                <a:lnTo>
                  <a:pt x="1420999" y="3608199"/>
                </a:lnTo>
                <a:lnTo>
                  <a:pt x="1416563" y="3659186"/>
                </a:lnTo>
                <a:lnTo>
                  <a:pt x="1411548" y="3710006"/>
                </a:lnTo>
                <a:lnTo>
                  <a:pt x="1405960" y="3760655"/>
                </a:lnTo>
                <a:lnTo>
                  <a:pt x="1399801" y="3811129"/>
                </a:lnTo>
                <a:lnTo>
                  <a:pt x="1393074" y="3861427"/>
                </a:lnTo>
                <a:lnTo>
                  <a:pt x="1385783" y="3911544"/>
                </a:lnTo>
                <a:lnTo>
                  <a:pt x="1377931" y="3961477"/>
                </a:lnTo>
                <a:lnTo>
                  <a:pt x="1369521" y="4011222"/>
                </a:lnTo>
                <a:lnTo>
                  <a:pt x="1360557" y="4060777"/>
                </a:lnTo>
                <a:lnTo>
                  <a:pt x="1351041" y="4110139"/>
                </a:lnTo>
                <a:lnTo>
                  <a:pt x="1340978" y="4159303"/>
                </a:lnTo>
                <a:lnTo>
                  <a:pt x="1330371" y="4208266"/>
                </a:lnTo>
                <a:lnTo>
                  <a:pt x="1319222" y="4257026"/>
                </a:lnTo>
                <a:lnTo>
                  <a:pt x="1307536" y="4305579"/>
                </a:lnTo>
                <a:lnTo>
                  <a:pt x="1295315" y="4353921"/>
                </a:lnTo>
                <a:lnTo>
                  <a:pt x="1282563" y="4402050"/>
                </a:lnTo>
                <a:lnTo>
                  <a:pt x="1269282" y="4449961"/>
                </a:lnTo>
                <a:lnTo>
                  <a:pt x="1255478" y="4497653"/>
                </a:lnTo>
                <a:lnTo>
                  <a:pt x="1241152" y="4545120"/>
                </a:lnTo>
                <a:lnTo>
                  <a:pt x="1226308" y="4592361"/>
                </a:lnTo>
                <a:lnTo>
                  <a:pt x="1210949" y="4639371"/>
                </a:lnTo>
                <a:lnTo>
                  <a:pt x="1195079" y="4686148"/>
                </a:lnTo>
                <a:lnTo>
                  <a:pt x="1178700" y="4732688"/>
                </a:lnTo>
                <a:lnTo>
                  <a:pt x="1161817" y="4778988"/>
                </a:lnTo>
                <a:lnTo>
                  <a:pt x="1144433" y="4825044"/>
                </a:lnTo>
                <a:lnTo>
                  <a:pt x="1126550" y="4870854"/>
                </a:lnTo>
                <a:lnTo>
                  <a:pt x="1108173" y="4916414"/>
                </a:lnTo>
                <a:lnTo>
                  <a:pt x="1089304" y="4961720"/>
                </a:lnTo>
                <a:lnTo>
                  <a:pt x="1069947" y="5006769"/>
                </a:lnTo>
                <a:lnTo>
                  <a:pt x="1050104" y="5051558"/>
                </a:lnTo>
                <a:lnTo>
                  <a:pt x="1029781" y="5096084"/>
                </a:lnTo>
                <a:lnTo>
                  <a:pt x="1008979" y="5140344"/>
                </a:lnTo>
                <a:lnTo>
                  <a:pt x="987701" y="5184333"/>
                </a:lnTo>
                <a:lnTo>
                  <a:pt x="965953" y="5228050"/>
                </a:lnTo>
                <a:lnTo>
                  <a:pt x="943735" y="5271489"/>
                </a:lnTo>
                <a:lnTo>
                  <a:pt x="921053" y="5314649"/>
                </a:lnTo>
                <a:lnTo>
                  <a:pt x="897909" y="5357526"/>
                </a:lnTo>
                <a:lnTo>
                  <a:pt x="874306" y="5400116"/>
                </a:lnTo>
                <a:lnTo>
                  <a:pt x="850248" y="5442416"/>
                </a:lnTo>
                <a:lnTo>
                  <a:pt x="825739" y="5484424"/>
                </a:lnTo>
                <a:lnTo>
                  <a:pt x="800781" y="5526134"/>
                </a:lnTo>
                <a:lnTo>
                  <a:pt x="775377" y="5567546"/>
                </a:lnTo>
                <a:lnTo>
                  <a:pt x="749532" y="5608654"/>
                </a:lnTo>
                <a:lnTo>
                  <a:pt x="723248" y="5649456"/>
                </a:lnTo>
                <a:lnTo>
                  <a:pt x="696528" y="5689948"/>
                </a:lnTo>
                <a:lnTo>
                  <a:pt x="669377" y="5730127"/>
                </a:lnTo>
                <a:lnTo>
                  <a:pt x="641797" y="5769990"/>
                </a:lnTo>
                <a:lnTo>
                  <a:pt x="613791" y="5809534"/>
                </a:lnTo>
                <a:lnTo>
                  <a:pt x="585363" y="5848754"/>
                </a:lnTo>
                <a:lnTo>
                  <a:pt x="556517" y="5887649"/>
                </a:lnTo>
                <a:lnTo>
                  <a:pt x="527255" y="5926214"/>
                </a:lnTo>
                <a:lnTo>
                  <a:pt x="497581" y="5964446"/>
                </a:lnTo>
                <a:lnTo>
                  <a:pt x="467498" y="6002342"/>
                </a:lnTo>
                <a:lnTo>
                  <a:pt x="437009" y="6039899"/>
                </a:lnTo>
                <a:lnTo>
                  <a:pt x="406118" y="6077113"/>
                </a:lnTo>
                <a:lnTo>
                  <a:pt x="374829" y="6113981"/>
                </a:lnTo>
                <a:lnTo>
                  <a:pt x="343143" y="6150499"/>
                </a:lnTo>
                <a:lnTo>
                  <a:pt x="311065" y="6186665"/>
                </a:lnTo>
                <a:lnTo>
                  <a:pt x="278598" y="6222475"/>
                </a:lnTo>
                <a:lnTo>
                  <a:pt x="245746" y="6257926"/>
                </a:lnTo>
                <a:lnTo>
                  <a:pt x="212511" y="6293014"/>
                </a:lnTo>
                <a:lnTo>
                  <a:pt x="178896" y="6327737"/>
                </a:lnTo>
                <a:lnTo>
                  <a:pt x="144907" y="6362090"/>
                </a:lnTo>
                <a:lnTo>
                  <a:pt x="0" y="6493764"/>
                </a:lnTo>
                <a:lnTo>
                  <a:pt x="0" y="0"/>
                </a:lnTo>
                <a:close/>
              </a:path>
            </a:pathLst>
          </a:custGeom>
          <a:ln w="19811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928794" y="142852"/>
            <a:ext cx="70008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16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 расходования бюджетных </a:t>
            </a:r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средств в 2022 году:</a:t>
            </a:r>
            <a:endParaRPr lang="ru-RU" sz="1600" b="1" u="sng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10" descr="rzhev-gerb-sovr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254734" y="390202"/>
            <a:ext cx="785819" cy="1000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Прямоугольник 29"/>
          <p:cNvSpPr/>
          <p:nvPr/>
        </p:nvSpPr>
        <p:spPr>
          <a:xfrm>
            <a:off x="2533412" y="1071546"/>
            <a:ext cx="578647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Расходы на государственную регистрацию актов гражданского состояния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214678" y="3571876"/>
            <a:ext cx="592932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Расходы на обеспечение предоставления жилых помещений детям-сиротам, детям, оставшимся без попечения родителей, лицам из их числа по договорам найма специализированных жилых помещений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2712221" y="5200946"/>
            <a:ext cx="6715140" cy="2923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Ремонт административных зданий находящихся в муниципальной собственности</a:t>
            </a:r>
            <a:endParaRPr lang="ru-RU" sz="13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2279932" y="5704349"/>
            <a:ext cx="721520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Информация и обеспечение безопасности. техническое и информационное обслуживание в органах местного самоуправления</a:t>
            </a:r>
          </a:p>
        </p:txBody>
      </p:sp>
      <p:sp>
        <p:nvSpPr>
          <p:cNvPr id="39" name="Овал 38"/>
          <p:cNvSpPr/>
          <p:nvPr/>
        </p:nvSpPr>
        <p:spPr>
          <a:xfrm>
            <a:off x="1142976" y="357166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48" name="Овал 47"/>
          <p:cNvSpPr/>
          <p:nvPr/>
        </p:nvSpPr>
        <p:spPr>
          <a:xfrm>
            <a:off x="1500166" y="1000108"/>
            <a:ext cx="928694" cy="571504"/>
          </a:xfrm>
          <a:prstGeom prst="ellipse">
            <a:avLst/>
          </a:prstGeom>
          <a:solidFill>
            <a:schemeClr val="bg2"/>
          </a:solidFill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2190722" y="3714752"/>
            <a:ext cx="928694" cy="571504"/>
          </a:xfrm>
          <a:prstGeom prst="ellipse">
            <a:avLst/>
          </a:prstGeom>
          <a:solidFill>
            <a:schemeClr val="bg2"/>
          </a:solidFill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1000100" y="428604"/>
            <a:ext cx="121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2 045,0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1697783" y="5061388"/>
            <a:ext cx="928694" cy="571504"/>
          </a:xfrm>
          <a:prstGeom prst="ellipse">
            <a:avLst/>
          </a:prstGeom>
          <a:solidFill>
            <a:schemeClr val="bg2"/>
          </a:solidFill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1323904" y="5632892"/>
            <a:ext cx="928694" cy="571504"/>
          </a:xfrm>
          <a:prstGeom prst="ellipse">
            <a:avLst/>
          </a:prstGeom>
          <a:solidFill>
            <a:schemeClr val="bg2"/>
          </a:solidFill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/>
          <p:cNvSpPr txBox="1"/>
          <p:nvPr/>
        </p:nvSpPr>
        <p:spPr>
          <a:xfrm>
            <a:off x="1500166" y="1071546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1 966,0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90722" y="3769671"/>
            <a:ext cx="92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4 125,8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697783" y="5085184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1 963,6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288185" y="5687811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616,0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1964513" y="4400568"/>
            <a:ext cx="928694" cy="571504"/>
          </a:xfrm>
          <a:prstGeom prst="ellipse">
            <a:avLst/>
          </a:prstGeom>
          <a:solidFill>
            <a:schemeClr val="bg2"/>
          </a:solidFill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2964645" y="4317686"/>
            <a:ext cx="5715040" cy="6924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Проведение акций, совещаний, конференций, мероприятий значимых для города (за счет средств местного бюджета – 3 116,8 тыс. руб., за счет предпринимательской деятельности – 1 200,0 тыс. руб.)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64513" y="4455487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4 316,8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143108" y="428604"/>
            <a:ext cx="635798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Расходы на поддержку редакций районных и городских газет, размещение в СМИ значимых для города информационных материалов, опубликование официальных материалов муниципального образования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2250265" y="2316489"/>
            <a:ext cx="928694" cy="571504"/>
          </a:xfrm>
          <a:prstGeom prst="ellipse">
            <a:avLst/>
          </a:prstGeom>
          <a:solidFill>
            <a:schemeClr val="bg2"/>
          </a:solidFill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2285984" y="3000372"/>
            <a:ext cx="928694" cy="642942"/>
          </a:xfrm>
          <a:prstGeom prst="ellipse">
            <a:avLst/>
          </a:prstGeom>
          <a:solidFill>
            <a:schemeClr val="bg2"/>
          </a:solidFill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2000232" y="1643050"/>
            <a:ext cx="928694" cy="571504"/>
          </a:xfrm>
          <a:prstGeom prst="ellipse">
            <a:avLst/>
          </a:prstGeom>
          <a:solidFill>
            <a:schemeClr val="bg2"/>
          </a:solidFill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2071670" y="1714488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289,3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326453" y="2371408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702,0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345494" y="3091010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209,8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928926" y="1500174"/>
            <a:ext cx="621507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Расходы на осуществление государственных полномочий Тверской области по созданию административных комиссий и определению перечня должностных лиц, уполномоченных составлять протоколы об административных правонарушениях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071802" y="2214554"/>
            <a:ext cx="621507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Расходы на осуществление государственных полномочий Тверской области по созданию и организации деятельности комиссий по делам несовершеннолетних и защите их прав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3214678" y="2928934"/>
            <a:ext cx="578647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Расходы на осуществление полномочий по составлению (изменению, дополнению) списков кандидатов в присяжные заседатели федеральных судов общей юрисдикции в Российской Федерации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750023" y="6196792"/>
            <a:ext cx="928694" cy="571504"/>
          </a:xfrm>
          <a:prstGeom prst="ellipse">
            <a:avLst/>
          </a:prstGeom>
          <a:solidFill>
            <a:schemeClr val="bg2"/>
          </a:solidFill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/>
          <p:cNvSpPr txBox="1"/>
          <p:nvPr/>
        </p:nvSpPr>
        <p:spPr>
          <a:xfrm>
            <a:off x="733302" y="6298187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33 085,6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821637" y="6382825"/>
            <a:ext cx="721520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Содержание Главы города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жева и Центрального аппарата Администрации города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жева</a:t>
            </a:r>
          </a:p>
        </p:txBody>
      </p:sp>
    </p:spTree>
    <p:extLst>
      <p:ext uri="{BB962C8B-B14F-4D97-AF65-F5344CB8AC3E}">
        <p14:creationId xmlns:p14="http://schemas.microsoft.com/office/powerpoint/2010/main" val="565471886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/>
          <a:stretch>
            <a:fillRect/>
          </a:stretch>
        </p:blipFill>
        <p:spPr bwMode="auto">
          <a:xfrm rot="275836">
            <a:off x="4775537" y="468233"/>
            <a:ext cx="4279575" cy="238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7" name="Picture 3" descr="C:\Users\s.galagan\Documents\My Pictures\163880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05882">
            <a:off x="133933" y="883294"/>
            <a:ext cx="4018665" cy="539765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317500"/>
          </a:effectLst>
        </p:spPr>
      </p:pic>
      <p:sp>
        <p:nvSpPr>
          <p:cNvPr id="429058" name="Text Box 14"/>
          <p:cNvSpPr txBox="1">
            <a:spLocks noChangeArrowheads="1"/>
          </p:cNvSpPr>
          <p:nvPr/>
        </p:nvSpPr>
        <p:spPr bwMode="auto">
          <a:xfrm>
            <a:off x="1000100" y="221739"/>
            <a:ext cx="78581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 города Ржева за 2022 год на реализацию Муниципальной программы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«Развитие образования города Ржева Тверской области»                                            на 2022-2027 годы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055794"/>
              </p:ext>
            </p:extLst>
          </p:nvPr>
        </p:nvGraphicFramePr>
        <p:xfrm>
          <a:off x="1816705" y="1412777"/>
          <a:ext cx="6643727" cy="4628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8769"/>
                <a:gridCol w="746463"/>
                <a:gridCol w="684257"/>
                <a:gridCol w="734238"/>
              </a:tblGrid>
              <a:tr h="55013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Утвержден,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тыс. руб.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Исполнено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, тыс. руб.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исполнения, %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6125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776 631,6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772 123,3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3651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"Развитие дошкольного образования в городе Ржеве Тверской области"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315 690,2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311 779,0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40881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"Модернизация общего образования как института социального развития"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383 375,6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383 323,1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41227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"Развитие дополнительного образования в городе Ржеве Тверской области"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29 753,6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29 328,1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54474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"Обеспечение инновационного характера образования в городе Ржеве Тверской области"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1 237,1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1 178,9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54474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"Организация отдыха и оздоровления детей и подростков города Ржева Тверской области"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10 856,5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10 856,5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51158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"Проведение ремонта в образовательных учреждениях города Ржева Тверской области"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6 855,5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6 855,0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54474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"Комплексная безопасность образовательных учреждений города Ржева Тверской области"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10 644,0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10 643,5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3651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Обеспечивающая  подпрограмма</a:t>
                      </a:r>
                    </a:p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18 219,1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18 159,2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8" name="Picture 10" descr="rzhev-gerb-sovr"/>
          <p:cNvPicPr>
            <a:picLocks noChangeAspect="1" noChangeArrowheads="1"/>
          </p:cNvPicPr>
          <p:nvPr/>
        </p:nvPicPr>
        <p:blipFill>
          <a:blip r:embed="rId5">
            <a:lum bright="6000"/>
          </a:blip>
          <a:srcRect/>
          <a:stretch>
            <a:fillRect/>
          </a:stretch>
        </p:blipFill>
        <p:spPr bwMode="auto">
          <a:xfrm>
            <a:off x="395536" y="255267"/>
            <a:ext cx="785819" cy="1000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818327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veterinaria.tverreg.ru/upload/iblock/8b4/getfhd%20-%202019-10-17T124949.281.jpe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64000" contrast="3000"/>
          </a:blip>
          <a:srcRect/>
          <a:stretch>
            <a:fillRect/>
          </a:stretch>
        </p:blipFill>
        <p:spPr bwMode="auto">
          <a:xfrm>
            <a:off x="1214414" y="1214422"/>
            <a:ext cx="4357718" cy="4685233"/>
          </a:xfrm>
          <a:prstGeom prst="rect">
            <a:avLst/>
          </a:prstGeom>
          <a:noFill/>
        </p:spPr>
      </p:pic>
      <p:sp>
        <p:nvSpPr>
          <p:cNvPr id="27" name="object 4"/>
          <p:cNvSpPr/>
          <p:nvPr/>
        </p:nvSpPr>
        <p:spPr>
          <a:xfrm>
            <a:off x="321439" y="71438"/>
            <a:ext cx="2234338" cy="6858000"/>
          </a:xfrm>
          <a:custGeom>
            <a:avLst/>
            <a:gdLst/>
            <a:ahLst/>
            <a:cxnLst/>
            <a:rect l="l" t="t" r="r" b="b"/>
            <a:pathLst>
              <a:path w="1435735" h="6494145">
                <a:moveTo>
                  <a:pt x="0" y="0"/>
                </a:moveTo>
                <a:lnTo>
                  <a:pt x="144907" y="131699"/>
                </a:lnTo>
                <a:lnTo>
                  <a:pt x="178896" y="166049"/>
                </a:lnTo>
                <a:lnTo>
                  <a:pt x="212511" y="200769"/>
                </a:lnTo>
                <a:lnTo>
                  <a:pt x="245746" y="235855"/>
                </a:lnTo>
                <a:lnTo>
                  <a:pt x="278598" y="271303"/>
                </a:lnTo>
                <a:lnTo>
                  <a:pt x="311065" y="307111"/>
                </a:lnTo>
                <a:lnTo>
                  <a:pt x="343143" y="343275"/>
                </a:lnTo>
                <a:lnTo>
                  <a:pt x="374829" y="379792"/>
                </a:lnTo>
                <a:lnTo>
                  <a:pt x="406118" y="416658"/>
                </a:lnTo>
                <a:lnTo>
                  <a:pt x="437009" y="453870"/>
                </a:lnTo>
                <a:lnTo>
                  <a:pt x="467498" y="491425"/>
                </a:lnTo>
                <a:lnTo>
                  <a:pt x="497581" y="529320"/>
                </a:lnTo>
                <a:lnTo>
                  <a:pt x="527255" y="567550"/>
                </a:lnTo>
                <a:lnTo>
                  <a:pt x="556517" y="606114"/>
                </a:lnTo>
                <a:lnTo>
                  <a:pt x="585363" y="645007"/>
                </a:lnTo>
                <a:lnTo>
                  <a:pt x="613791" y="684227"/>
                </a:lnTo>
                <a:lnTo>
                  <a:pt x="641797" y="723769"/>
                </a:lnTo>
                <a:lnTo>
                  <a:pt x="669377" y="763631"/>
                </a:lnTo>
                <a:lnTo>
                  <a:pt x="696528" y="803809"/>
                </a:lnTo>
                <a:lnTo>
                  <a:pt x="723248" y="844301"/>
                </a:lnTo>
                <a:lnTo>
                  <a:pt x="749532" y="885102"/>
                </a:lnTo>
                <a:lnTo>
                  <a:pt x="775377" y="926209"/>
                </a:lnTo>
                <a:lnTo>
                  <a:pt x="800781" y="967620"/>
                </a:lnTo>
                <a:lnTo>
                  <a:pt x="825739" y="1009330"/>
                </a:lnTo>
                <a:lnTo>
                  <a:pt x="850248" y="1051337"/>
                </a:lnTo>
                <a:lnTo>
                  <a:pt x="874306" y="1093637"/>
                </a:lnTo>
                <a:lnTo>
                  <a:pt x="897909" y="1136227"/>
                </a:lnTo>
                <a:lnTo>
                  <a:pt x="921053" y="1179103"/>
                </a:lnTo>
                <a:lnTo>
                  <a:pt x="943735" y="1222263"/>
                </a:lnTo>
                <a:lnTo>
                  <a:pt x="965953" y="1265702"/>
                </a:lnTo>
                <a:lnTo>
                  <a:pt x="987701" y="1309418"/>
                </a:lnTo>
                <a:lnTo>
                  <a:pt x="1008979" y="1353408"/>
                </a:lnTo>
                <a:lnTo>
                  <a:pt x="1029781" y="1397667"/>
                </a:lnTo>
                <a:lnTo>
                  <a:pt x="1050104" y="1442193"/>
                </a:lnTo>
                <a:lnTo>
                  <a:pt x="1069947" y="1486983"/>
                </a:lnTo>
                <a:lnTo>
                  <a:pt x="1089304" y="1532032"/>
                </a:lnTo>
                <a:lnTo>
                  <a:pt x="1108173" y="1577339"/>
                </a:lnTo>
                <a:lnTo>
                  <a:pt x="1126550" y="1622898"/>
                </a:lnTo>
                <a:lnTo>
                  <a:pt x="1144433" y="1668708"/>
                </a:lnTo>
                <a:lnTo>
                  <a:pt x="1161817" y="1714765"/>
                </a:lnTo>
                <a:lnTo>
                  <a:pt x="1178700" y="1761065"/>
                </a:lnTo>
                <a:lnTo>
                  <a:pt x="1195079" y="1807605"/>
                </a:lnTo>
                <a:lnTo>
                  <a:pt x="1210949" y="1854382"/>
                </a:lnTo>
                <a:lnTo>
                  <a:pt x="1226308" y="1901393"/>
                </a:lnTo>
                <a:lnTo>
                  <a:pt x="1241152" y="1948634"/>
                </a:lnTo>
                <a:lnTo>
                  <a:pt x="1255478" y="1996102"/>
                </a:lnTo>
                <a:lnTo>
                  <a:pt x="1269282" y="2043794"/>
                </a:lnTo>
                <a:lnTo>
                  <a:pt x="1282563" y="2091706"/>
                </a:lnTo>
                <a:lnTo>
                  <a:pt x="1295315" y="2139835"/>
                </a:lnTo>
                <a:lnTo>
                  <a:pt x="1307536" y="2188178"/>
                </a:lnTo>
                <a:lnTo>
                  <a:pt x="1319222" y="2236731"/>
                </a:lnTo>
                <a:lnTo>
                  <a:pt x="1330371" y="2285491"/>
                </a:lnTo>
                <a:lnTo>
                  <a:pt x="1340978" y="2334455"/>
                </a:lnTo>
                <a:lnTo>
                  <a:pt x="1351041" y="2383620"/>
                </a:lnTo>
                <a:lnTo>
                  <a:pt x="1360557" y="2432981"/>
                </a:lnTo>
                <a:lnTo>
                  <a:pt x="1369521" y="2482537"/>
                </a:lnTo>
                <a:lnTo>
                  <a:pt x="1377931" y="2532283"/>
                </a:lnTo>
                <a:lnTo>
                  <a:pt x="1385783" y="2582216"/>
                </a:lnTo>
                <a:lnTo>
                  <a:pt x="1393074" y="2632334"/>
                </a:lnTo>
                <a:lnTo>
                  <a:pt x="1399801" y="2682631"/>
                </a:lnTo>
                <a:lnTo>
                  <a:pt x="1405960" y="2733107"/>
                </a:lnTo>
                <a:lnTo>
                  <a:pt x="1411548" y="2783756"/>
                </a:lnTo>
                <a:lnTo>
                  <a:pt x="1416563" y="2834575"/>
                </a:lnTo>
                <a:lnTo>
                  <a:pt x="1420999" y="2885563"/>
                </a:lnTo>
                <a:lnTo>
                  <a:pt x="1424855" y="2936714"/>
                </a:lnTo>
                <a:lnTo>
                  <a:pt x="1428127" y="2988026"/>
                </a:lnTo>
                <a:lnTo>
                  <a:pt x="1430811" y="3039495"/>
                </a:lnTo>
                <a:lnTo>
                  <a:pt x="1432905" y="3091119"/>
                </a:lnTo>
                <a:lnTo>
                  <a:pt x="1434404" y="3142893"/>
                </a:lnTo>
                <a:lnTo>
                  <a:pt x="1435306" y="3194815"/>
                </a:lnTo>
                <a:lnTo>
                  <a:pt x="1435608" y="3246881"/>
                </a:lnTo>
                <a:lnTo>
                  <a:pt x="1435306" y="3298948"/>
                </a:lnTo>
                <a:lnTo>
                  <a:pt x="1434404" y="3350869"/>
                </a:lnTo>
                <a:lnTo>
                  <a:pt x="1432905" y="3402644"/>
                </a:lnTo>
                <a:lnTo>
                  <a:pt x="1430811" y="3454267"/>
                </a:lnTo>
                <a:lnTo>
                  <a:pt x="1428127" y="3505736"/>
                </a:lnTo>
                <a:lnTo>
                  <a:pt x="1424855" y="3557048"/>
                </a:lnTo>
                <a:lnTo>
                  <a:pt x="1420999" y="3608199"/>
                </a:lnTo>
                <a:lnTo>
                  <a:pt x="1416563" y="3659186"/>
                </a:lnTo>
                <a:lnTo>
                  <a:pt x="1411548" y="3710006"/>
                </a:lnTo>
                <a:lnTo>
                  <a:pt x="1405960" y="3760655"/>
                </a:lnTo>
                <a:lnTo>
                  <a:pt x="1399801" y="3811129"/>
                </a:lnTo>
                <a:lnTo>
                  <a:pt x="1393074" y="3861427"/>
                </a:lnTo>
                <a:lnTo>
                  <a:pt x="1385783" y="3911544"/>
                </a:lnTo>
                <a:lnTo>
                  <a:pt x="1377931" y="3961477"/>
                </a:lnTo>
                <a:lnTo>
                  <a:pt x="1369521" y="4011222"/>
                </a:lnTo>
                <a:lnTo>
                  <a:pt x="1360557" y="4060777"/>
                </a:lnTo>
                <a:lnTo>
                  <a:pt x="1351041" y="4110139"/>
                </a:lnTo>
                <a:lnTo>
                  <a:pt x="1340978" y="4159303"/>
                </a:lnTo>
                <a:lnTo>
                  <a:pt x="1330371" y="4208266"/>
                </a:lnTo>
                <a:lnTo>
                  <a:pt x="1319222" y="4257026"/>
                </a:lnTo>
                <a:lnTo>
                  <a:pt x="1307536" y="4305579"/>
                </a:lnTo>
                <a:lnTo>
                  <a:pt x="1295315" y="4353921"/>
                </a:lnTo>
                <a:lnTo>
                  <a:pt x="1282563" y="4402050"/>
                </a:lnTo>
                <a:lnTo>
                  <a:pt x="1269282" y="4449961"/>
                </a:lnTo>
                <a:lnTo>
                  <a:pt x="1255478" y="4497653"/>
                </a:lnTo>
                <a:lnTo>
                  <a:pt x="1241152" y="4545120"/>
                </a:lnTo>
                <a:lnTo>
                  <a:pt x="1226308" y="4592361"/>
                </a:lnTo>
                <a:lnTo>
                  <a:pt x="1210949" y="4639371"/>
                </a:lnTo>
                <a:lnTo>
                  <a:pt x="1195079" y="4686148"/>
                </a:lnTo>
                <a:lnTo>
                  <a:pt x="1178700" y="4732688"/>
                </a:lnTo>
                <a:lnTo>
                  <a:pt x="1161817" y="4778988"/>
                </a:lnTo>
                <a:lnTo>
                  <a:pt x="1144433" y="4825044"/>
                </a:lnTo>
                <a:lnTo>
                  <a:pt x="1126550" y="4870854"/>
                </a:lnTo>
                <a:lnTo>
                  <a:pt x="1108173" y="4916414"/>
                </a:lnTo>
                <a:lnTo>
                  <a:pt x="1089304" y="4961720"/>
                </a:lnTo>
                <a:lnTo>
                  <a:pt x="1069947" y="5006769"/>
                </a:lnTo>
                <a:lnTo>
                  <a:pt x="1050104" y="5051558"/>
                </a:lnTo>
                <a:lnTo>
                  <a:pt x="1029781" y="5096084"/>
                </a:lnTo>
                <a:lnTo>
                  <a:pt x="1008979" y="5140344"/>
                </a:lnTo>
                <a:lnTo>
                  <a:pt x="987701" y="5184333"/>
                </a:lnTo>
                <a:lnTo>
                  <a:pt x="965953" y="5228050"/>
                </a:lnTo>
                <a:lnTo>
                  <a:pt x="943735" y="5271489"/>
                </a:lnTo>
                <a:lnTo>
                  <a:pt x="921053" y="5314649"/>
                </a:lnTo>
                <a:lnTo>
                  <a:pt x="897909" y="5357526"/>
                </a:lnTo>
                <a:lnTo>
                  <a:pt x="874306" y="5400116"/>
                </a:lnTo>
                <a:lnTo>
                  <a:pt x="850248" y="5442416"/>
                </a:lnTo>
                <a:lnTo>
                  <a:pt x="825739" y="5484424"/>
                </a:lnTo>
                <a:lnTo>
                  <a:pt x="800781" y="5526134"/>
                </a:lnTo>
                <a:lnTo>
                  <a:pt x="775377" y="5567546"/>
                </a:lnTo>
                <a:lnTo>
                  <a:pt x="749532" y="5608654"/>
                </a:lnTo>
                <a:lnTo>
                  <a:pt x="723248" y="5649456"/>
                </a:lnTo>
                <a:lnTo>
                  <a:pt x="696528" y="5689948"/>
                </a:lnTo>
                <a:lnTo>
                  <a:pt x="669377" y="5730127"/>
                </a:lnTo>
                <a:lnTo>
                  <a:pt x="641797" y="5769990"/>
                </a:lnTo>
                <a:lnTo>
                  <a:pt x="613791" y="5809534"/>
                </a:lnTo>
                <a:lnTo>
                  <a:pt x="585363" y="5848754"/>
                </a:lnTo>
                <a:lnTo>
                  <a:pt x="556517" y="5887649"/>
                </a:lnTo>
                <a:lnTo>
                  <a:pt x="527255" y="5926214"/>
                </a:lnTo>
                <a:lnTo>
                  <a:pt x="497581" y="5964446"/>
                </a:lnTo>
                <a:lnTo>
                  <a:pt x="467498" y="6002342"/>
                </a:lnTo>
                <a:lnTo>
                  <a:pt x="437009" y="6039899"/>
                </a:lnTo>
                <a:lnTo>
                  <a:pt x="406118" y="6077113"/>
                </a:lnTo>
                <a:lnTo>
                  <a:pt x="374829" y="6113981"/>
                </a:lnTo>
                <a:lnTo>
                  <a:pt x="343143" y="6150499"/>
                </a:lnTo>
                <a:lnTo>
                  <a:pt x="311065" y="6186665"/>
                </a:lnTo>
                <a:lnTo>
                  <a:pt x="278598" y="6222475"/>
                </a:lnTo>
                <a:lnTo>
                  <a:pt x="245746" y="6257926"/>
                </a:lnTo>
                <a:lnTo>
                  <a:pt x="212511" y="6293014"/>
                </a:lnTo>
                <a:lnTo>
                  <a:pt x="178896" y="6327737"/>
                </a:lnTo>
                <a:lnTo>
                  <a:pt x="144907" y="6362090"/>
                </a:lnTo>
                <a:lnTo>
                  <a:pt x="0" y="6493764"/>
                </a:lnTo>
                <a:lnTo>
                  <a:pt x="0" y="0"/>
                </a:lnTo>
                <a:close/>
              </a:path>
            </a:pathLst>
          </a:custGeom>
          <a:ln w="19811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947844" y="71438"/>
            <a:ext cx="70008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16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 расходования бюджетных </a:t>
            </a:r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средств в 2022 году:</a:t>
            </a:r>
            <a:endParaRPr lang="ru-RU" sz="1600" b="1" u="sng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10" descr="rzhev-gerb-sovr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185690" y="319974"/>
            <a:ext cx="735841" cy="91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Прямоугольник 28"/>
          <p:cNvSpPr/>
          <p:nvPr/>
        </p:nvSpPr>
        <p:spPr>
          <a:xfrm>
            <a:off x="2078870" y="347441"/>
            <a:ext cx="671514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Текущее содержание образовательных учреждений (13 школ, 22 детских сада, 2 учреждения дополнительного образования, 1 оздоровительный лагерь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), в том числе субвенция за счет </a:t>
            </a:r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областного бюджета на дошкольное и общее образование – 442 128,0 тыс. руб.</a:t>
            </a:r>
            <a:endParaRPr lang="ru-RU" sz="13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357422" y="992474"/>
            <a:ext cx="614363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Реализация образовательных проектов в рамках поддержки школьных инициатив Тверской области ("Спортивная полоса препятствий "Патриот" МОУ СОШ № 8")</a:t>
            </a:r>
            <a:endParaRPr lang="ru-RU" sz="13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2531239" y="1628698"/>
            <a:ext cx="667891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Оснащение муниципальных дошкольных образовательных организаций уличными игровыми комплексами</a:t>
            </a:r>
            <a:endParaRPr lang="ru-RU" sz="13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000396" y="2302239"/>
            <a:ext cx="592932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Компенсация части родительской платы за содержание ребенка (присмотр и уход за ребенком) в дошкольных учреждениях </a:t>
            </a:r>
            <a:r>
              <a:rPr lang="ru-RU" sz="1300" u="sng" dirty="0" smtClean="0">
                <a:latin typeface="Times New Roman" pitchFamily="18" charset="0"/>
                <a:cs typeface="Times New Roman" pitchFamily="18" charset="0"/>
              </a:rPr>
              <a:t>за счет средств областного бюджета</a:t>
            </a:r>
            <a:endParaRPr lang="ru-RU" sz="13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107536" y="3732397"/>
            <a:ext cx="5822181" cy="4924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Мероприятия по энергосбережению и повышению энергоэффективности в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учреждениях образования</a:t>
            </a:r>
            <a:endParaRPr lang="ru-RU" sz="13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3013737" y="4343415"/>
            <a:ext cx="621510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Организация отдыха и оздоровление детей и подростков города Ржева Тверской области </a:t>
            </a:r>
            <a:endParaRPr lang="ru-RU" sz="13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2549390" y="5008259"/>
            <a:ext cx="64294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Организация питания в муниципальных общеобразовательных учреждениях города Ржева Тверской области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702349" y="6371158"/>
            <a:ext cx="685804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Проведение ремонта и комплексной безопасности в образовательных учреждениях </a:t>
            </a:r>
            <a:endParaRPr lang="ru-RU" sz="1300" dirty="0"/>
          </a:p>
        </p:txBody>
      </p:sp>
      <p:sp>
        <p:nvSpPr>
          <p:cNvPr id="39" name="Овал 38"/>
          <p:cNvSpPr/>
          <p:nvPr/>
        </p:nvSpPr>
        <p:spPr>
          <a:xfrm>
            <a:off x="1071538" y="230808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48" name="Овал 47"/>
          <p:cNvSpPr/>
          <p:nvPr/>
        </p:nvSpPr>
        <p:spPr>
          <a:xfrm>
            <a:off x="1335824" y="900093"/>
            <a:ext cx="928694" cy="571504"/>
          </a:xfrm>
          <a:prstGeom prst="ellipse">
            <a:avLst/>
          </a:prstGeom>
          <a:solidFill>
            <a:schemeClr val="bg2"/>
          </a:solidFill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1589462" y="1571612"/>
            <a:ext cx="928694" cy="571504"/>
          </a:xfrm>
          <a:prstGeom prst="ellipse">
            <a:avLst/>
          </a:prstGeom>
          <a:solidFill>
            <a:schemeClr val="bg2"/>
          </a:solidFill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1928794" y="2302239"/>
            <a:ext cx="1000132" cy="571504"/>
          </a:xfrm>
          <a:prstGeom prst="ellipse">
            <a:avLst/>
          </a:prstGeom>
          <a:solidFill>
            <a:schemeClr val="bg2"/>
          </a:solidFill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892943" y="285728"/>
            <a:ext cx="128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642 264,4 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2085043" y="3669359"/>
            <a:ext cx="928694" cy="571504"/>
          </a:xfrm>
          <a:prstGeom prst="ellipse">
            <a:avLst/>
          </a:prstGeom>
          <a:solidFill>
            <a:schemeClr val="bg2"/>
          </a:solidFill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1928794" y="4303884"/>
            <a:ext cx="928694" cy="571504"/>
          </a:xfrm>
          <a:prstGeom prst="ellipse">
            <a:avLst/>
          </a:prstGeom>
          <a:solidFill>
            <a:schemeClr val="bg2"/>
          </a:solidFill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1537057" y="4929198"/>
            <a:ext cx="1000132" cy="571504"/>
          </a:xfrm>
          <a:prstGeom prst="ellipse">
            <a:avLst/>
          </a:prstGeom>
          <a:solidFill>
            <a:schemeClr val="bg2"/>
          </a:solidFill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660768" y="6153225"/>
            <a:ext cx="928694" cy="571504"/>
          </a:xfrm>
          <a:prstGeom prst="ellipse">
            <a:avLst/>
          </a:prstGeom>
          <a:solidFill>
            <a:schemeClr val="bg2"/>
          </a:solidFill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/>
          <p:cNvSpPr txBox="1"/>
          <p:nvPr/>
        </p:nvSpPr>
        <p:spPr>
          <a:xfrm>
            <a:off x="1393009" y="955012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648,0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589462" y="1626531"/>
            <a:ext cx="92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997,8 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995454" y="3747787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2 121,6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928794" y="4374193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6 041,0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467166" y="4984117"/>
            <a:ext cx="114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34 994,4 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53611" y="6201881"/>
            <a:ext cx="114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16 500,7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928794" y="2345095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10 711,8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2031173" y="2985534"/>
            <a:ext cx="928694" cy="571504"/>
          </a:xfrm>
          <a:prstGeom prst="ellipse">
            <a:avLst/>
          </a:prstGeom>
          <a:solidFill>
            <a:schemeClr val="bg2"/>
          </a:solidFill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3107537" y="2879918"/>
            <a:ext cx="5715040" cy="6924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Расходы на выплату ежемесячного денежного вознаграждении за классное руководство педагогическим работникам муниципальных образовательных организаций</a:t>
            </a:r>
            <a:endParaRPr lang="ru-RU" sz="1300" dirty="0"/>
          </a:p>
        </p:txBody>
      </p:sp>
      <p:sp>
        <p:nvSpPr>
          <p:cNvPr id="38" name="TextBox 37"/>
          <p:cNvSpPr txBox="1"/>
          <p:nvPr/>
        </p:nvSpPr>
        <p:spPr>
          <a:xfrm>
            <a:off x="2019992" y="3055290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19 608,1 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1109976" y="5567392"/>
            <a:ext cx="928694" cy="571504"/>
          </a:xfrm>
          <a:prstGeom prst="ellipse">
            <a:avLst/>
          </a:prstGeom>
          <a:solidFill>
            <a:schemeClr val="bg2"/>
          </a:solidFill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143109" y="5845441"/>
            <a:ext cx="685804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Создание детского технопарка "Кванториум"</a:t>
            </a:r>
            <a:endParaRPr lang="ru-RU" sz="1300" dirty="0"/>
          </a:p>
        </p:txBody>
      </p:sp>
      <p:sp>
        <p:nvSpPr>
          <p:cNvPr id="42" name="TextBox 41"/>
          <p:cNvSpPr txBox="1"/>
          <p:nvPr/>
        </p:nvSpPr>
        <p:spPr>
          <a:xfrm>
            <a:off x="1035819" y="5668822"/>
            <a:ext cx="114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16 393,1 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88444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29"/>
          <p:cNvSpPr>
            <a:spLocks noChangeArrowheads="1"/>
          </p:cNvSpPr>
          <p:nvPr/>
        </p:nvSpPr>
        <p:spPr bwMode="auto">
          <a:xfrm>
            <a:off x="357158" y="714356"/>
            <a:ext cx="8429684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bg1"/>
                </a:solidFill>
                <a:cs typeface="Times New Roman" pitchFamily="18" charset="0"/>
              </a:rPr>
              <a:t>       </a:t>
            </a:r>
            <a:r>
              <a:rPr lang="ru-RU" sz="1200" b="1" u="sng" dirty="0">
                <a:solidFill>
                  <a:srgbClr val="FF0000"/>
                </a:solidFill>
                <a:cs typeface="Times New Roman" pitchFamily="18" charset="0"/>
              </a:rPr>
              <a:t>Цель муниципальной программы </a:t>
            </a:r>
            <a:r>
              <a:rPr lang="ru-RU" sz="1200" dirty="0">
                <a:solidFill>
                  <a:srgbClr val="FF0000"/>
                </a:solidFill>
                <a:cs typeface="Times New Roman" pitchFamily="18" charset="0"/>
              </a:rPr>
              <a:t>— </a:t>
            </a:r>
            <a:r>
              <a:rPr lang="ru-RU" sz="1200" dirty="0">
                <a:cs typeface="Times New Roman" pitchFamily="18" charset="0"/>
              </a:rPr>
              <a:t>ожидаемое (планируемое) состояние дел в сфере реализации муниципальной программы, достигаемое при выполнении комплекса мероприятий, связанное с реализаций положений стратегии и (или) программы социально-экономического развития города Ржева Тверской области и оцениваемое с помощью показателей;</a:t>
            </a:r>
          </a:p>
          <a:p>
            <a:pPr algn="just"/>
            <a:endParaRPr lang="ru-RU" sz="1200" b="1" u="sng" dirty="0">
              <a:cs typeface="Times New Roman" pitchFamily="18" charset="0"/>
            </a:endParaRPr>
          </a:p>
          <a:p>
            <a:pPr algn="just"/>
            <a:r>
              <a:rPr lang="ru-RU" sz="1200" dirty="0">
                <a:cs typeface="Times New Roman" pitchFamily="18" charset="0"/>
              </a:rPr>
              <a:t>       </a:t>
            </a:r>
            <a:r>
              <a:rPr lang="ru-RU" sz="1200" b="1" u="sng" dirty="0">
                <a:solidFill>
                  <a:srgbClr val="FF0000"/>
                </a:solidFill>
                <a:cs typeface="Times New Roman" pitchFamily="18" charset="0"/>
              </a:rPr>
              <a:t>Задача подпрограммы </a:t>
            </a:r>
            <a:r>
              <a:rPr lang="ru-RU" sz="1200" dirty="0">
                <a:solidFill>
                  <a:srgbClr val="FF0000"/>
                </a:solidFill>
                <a:cs typeface="Times New Roman" pitchFamily="18" charset="0"/>
              </a:rPr>
              <a:t>—</a:t>
            </a:r>
            <a:r>
              <a:rPr lang="ru-RU" sz="1200" dirty="0">
                <a:cs typeface="Times New Roman" pitchFamily="18" charset="0"/>
              </a:rPr>
              <a:t> направление деятельности главного администратора муниципальной программы и (или) администратора (администраторов) муниципальной программы, обеспечивающее достижение цели или целей муниципальной программы во взаимосвязи с другими задачами подпрограммы;</a:t>
            </a:r>
          </a:p>
          <a:p>
            <a:pPr algn="just"/>
            <a:endParaRPr lang="ru-RU" sz="1200" b="1" u="sng" dirty="0">
              <a:cs typeface="Times New Roman" pitchFamily="18" charset="0"/>
            </a:endParaRPr>
          </a:p>
          <a:p>
            <a:pPr algn="just"/>
            <a:r>
              <a:rPr lang="ru-RU" sz="1200" dirty="0">
                <a:cs typeface="Times New Roman" pitchFamily="18" charset="0"/>
              </a:rPr>
              <a:t>       </a:t>
            </a:r>
            <a:endParaRPr lang="ru-RU" sz="1200" dirty="0" smtClean="0">
              <a:cs typeface="Times New Roman" pitchFamily="18" charset="0"/>
            </a:endParaRPr>
          </a:p>
          <a:p>
            <a:pPr algn="just"/>
            <a:endParaRPr lang="ru-RU" sz="1200" b="1" u="sng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algn="just"/>
            <a:r>
              <a:rPr lang="ru-RU" sz="1200" b="1" dirty="0" smtClean="0">
                <a:solidFill>
                  <a:srgbClr val="FF0000"/>
                </a:solidFill>
                <a:cs typeface="Times New Roman" pitchFamily="18" charset="0"/>
              </a:rPr>
              <a:t>       </a:t>
            </a:r>
            <a:r>
              <a:rPr lang="ru-RU" sz="1200" b="1" u="sng" dirty="0" smtClean="0">
                <a:solidFill>
                  <a:srgbClr val="FF0000"/>
                </a:solidFill>
                <a:cs typeface="Times New Roman" pitchFamily="18" charset="0"/>
              </a:rPr>
              <a:t>Мероприятие </a:t>
            </a:r>
            <a:r>
              <a:rPr lang="ru-RU" sz="1200" b="1" u="sng" dirty="0">
                <a:solidFill>
                  <a:srgbClr val="FF0000"/>
                </a:solidFill>
                <a:cs typeface="Times New Roman" pitchFamily="18" charset="0"/>
              </a:rPr>
              <a:t>подпрограммы (далее - мероприятие) </a:t>
            </a:r>
            <a:r>
              <a:rPr lang="ru-RU" sz="1200" dirty="0">
                <a:solidFill>
                  <a:srgbClr val="FF0000"/>
                </a:solidFill>
                <a:cs typeface="Times New Roman" pitchFamily="18" charset="0"/>
              </a:rPr>
              <a:t>—</a:t>
            </a:r>
            <a:r>
              <a:rPr lang="ru-RU" sz="1200" dirty="0">
                <a:cs typeface="Times New Roman" pitchFamily="18" charset="0"/>
              </a:rPr>
              <a:t> конкретное действие главного администратора муниципальной программы и (или) администратора (администраторов) муниципальной программы для решения соответствующей задачи подпрограммы;</a:t>
            </a:r>
          </a:p>
          <a:p>
            <a:pPr algn="just"/>
            <a:endParaRPr lang="ru-RU" sz="1200" b="1" u="sng" dirty="0">
              <a:cs typeface="Times New Roman" pitchFamily="18" charset="0"/>
            </a:endParaRPr>
          </a:p>
          <a:p>
            <a:pPr algn="just"/>
            <a:r>
              <a:rPr lang="ru-RU" sz="1200" dirty="0">
                <a:cs typeface="Times New Roman" pitchFamily="18" charset="0"/>
              </a:rPr>
              <a:t>       </a:t>
            </a:r>
            <a:r>
              <a:rPr lang="ru-RU" sz="1200" b="1" u="sng" dirty="0">
                <a:solidFill>
                  <a:srgbClr val="FF0000"/>
                </a:solidFill>
                <a:cs typeface="Times New Roman" pitchFamily="18" charset="0"/>
              </a:rPr>
              <a:t>Показатель цели муниципальной программы </a:t>
            </a:r>
            <a:r>
              <a:rPr lang="ru-RU" sz="1200" dirty="0">
                <a:solidFill>
                  <a:srgbClr val="FF0000"/>
                </a:solidFill>
                <a:cs typeface="Times New Roman" pitchFamily="18" charset="0"/>
              </a:rPr>
              <a:t>—</a:t>
            </a:r>
            <a:r>
              <a:rPr lang="ru-RU" sz="1200" dirty="0">
                <a:cs typeface="Times New Roman" pitchFamily="18" charset="0"/>
              </a:rPr>
              <a:t> конечный результат реализации муниципальной программы, выраженный в количественно измеримых показателях достижения цели муниципальной программы;</a:t>
            </a:r>
          </a:p>
          <a:p>
            <a:pPr algn="just"/>
            <a:endParaRPr lang="ru-RU" sz="1200" b="1" u="sng" dirty="0">
              <a:cs typeface="Times New Roman" pitchFamily="18" charset="0"/>
            </a:endParaRPr>
          </a:p>
          <a:p>
            <a:pPr algn="just"/>
            <a:r>
              <a:rPr lang="ru-RU" sz="1200" dirty="0">
                <a:cs typeface="Times New Roman" pitchFamily="18" charset="0"/>
              </a:rPr>
              <a:t>       </a:t>
            </a:r>
            <a:r>
              <a:rPr lang="ru-RU" sz="1200" b="1" u="sng" dirty="0">
                <a:solidFill>
                  <a:srgbClr val="FF0000"/>
                </a:solidFill>
                <a:cs typeface="Times New Roman" pitchFamily="18" charset="0"/>
              </a:rPr>
              <a:t>Показатель задачи подпрограммы </a:t>
            </a:r>
            <a:r>
              <a:rPr lang="ru-RU" sz="1200" dirty="0">
                <a:solidFill>
                  <a:srgbClr val="FF0000"/>
                </a:solidFill>
                <a:cs typeface="Times New Roman" pitchFamily="18" charset="0"/>
              </a:rPr>
              <a:t>—</a:t>
            </a:r>
            <a:r>
              <a:rPr lang="ru-RU" sz="1200" dirty="0">
                <a:cs typeface="Times New Roman" pitchFamily="18" charset="0"/>
              </a:rPr>
              <a:t> конечный результат выполнения подпрограммы, выраженный в количественно измеримых показателях решения задачи подпрограммы;</a:t>
            </a:r>
          </a:p>
          <a:p>
            <a:pPr algn="just"/>
            <a:endParaRPr lang="ru-RU" sz="1200" b="1" u="sng" dirty="0">
              <a:cs typeface="Times New Roman" pitchFamily="18" charset="0"/>
            </a:endParaRPr>
          </a:p>
          <a:p>
            <a:pPr algn="just"/>
            <a:r>
              <a:rPr lang="ru-RU" sz="1200" dirty="0">
                <a:cs typeface="Times New Roman" pitchFamily="18" charset="0"/>
              </a:rPr>
              <a:t>       </a:t>
            </a:r>
            <a:r>
              <a:rPr lang="ru-RU" sz="1200" b="1" u="sng" dirty="0">
                <a:solidFill>
                  <a:srgbClr val="FF0000"/>
                </a:solidFill>
                <a:cs typeface="Times New Roman" pitchFamily="18" charset="0"/>
              </a:rPr>
              <a:t>Показатель мероприятия подпрограммы (административного мероприятия)</a:t>
            </a:r>
            <a:r>
              <a:rPr lang="ru-RU" sz="1200" dirty="0">
                <a:solidFill>
                  <a:srgbClr val="FF0000"/>
                </a:solidFill>
                <a:cs typeface="Times New Roman" pitchFamily="18" charset="0"/>
              </a:rPr>
              <a:t> —</a:t>
            </a:r>
            <a:r>
              <a:rPr lang="ru-RU" sz="1200" b="1" dirty="0">
                <a:cs typeface="Times New Roman" pitchFamily="18" charset="0"/>
              </a:rPr>
              <a:t> </a:t>
            </a:r>
            <a:r>
              <a:rPr lang="ru-RU" sz="1200" dirty="0">
                <a:cs typeface="Times New Roman" pitchFamily="18" charset="0"/>
              </a:rPr>
              <a:t>непосредственный результат выполнения мероприятия подпрограммы (административного мероприятия), выраженный в количественно измеримых показателях;</a:t>
            </a:r>
          </a:p>
          <a:p>
            <a:pPr algn="just"/>
            <a:r>
              <a:rPr lang="ru-RU" sz="1200" dirty="0">
                <a:cs typeface="Times New Roman" pitchFamily="18" charset="0"/>
              </a:rPr>
              <a:t>       </a:t>
            </a:r>
          </a:p>
          <a:p>
            <a:pPr algn="just"/>
            <a:r>
              <a:rPr lang="ru-RU" sz="1200" dirty="0">
                <a:cs typeface="Times New Roman" pitchFamily="18" charset="0"/>
              </a:rPr>
              <a:t>       </a:t>
            </a:r>
            <a:r>
              <a:rPr lang="ru-RU" sz="1200" b="1" u="sng" dirty="0">
                <a:solidFill>
                  <a:srgbClr val="FF0000"/>
                </a:solidFill>
                <a:cs typeface="Times New Roman" pitchFamily="18" charset="0"/>
              </a:rPr>
              <a:t>Целевое значение показателя </a:t>
            </a:r>
            <a:r>
              <a:rPr lang="ru-RU" sz="1200" dirty="0">
                <a:solidFill>
                  <a:srgbClr val="FF0000"/>
                </a:solidFill>
                <a:cs typeface="Times New Roman" pitchFamily="18" charset="0"/>
              </a:rPr>
              <a:t>—</a:t>
            </a:r>
            <a:r>
              <a:rPr lang="ru-RU" sz="1200" dirty="0">
                <a:cs typeface="Times New Roman" pitchFamily="18" charset="0"/>
              </a:rPr>
              <a:t> достигаемое в последний год реализации муниципальной программы значение показателя, который формируется нарастающим итогом.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500430" y="142852"/>
            <a:ext cx="2286016" cy="6429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cap="all" dirty="0" smtClean="0">
                <a:solidFill>
                  <a:schemeClr val="tx2">
                    <a:lumMod val="7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Термины</a:t>
            </a:r>
            <a:endParaRPr lang="ru-RU" sz="2800" b="1" cap="all" baseline="0" dirty="0" smtClean="0"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latin typeface="Cambria" pitchFamily="18" charset="0"/>
              <a:ea typeface="+mj-ea"/>
              <a:cs typeface="+mj-cs"/>
            </a:endParaRP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Text Box 14"/>
          <p:cNvSpPr txBox="1">
            <a:spLocks noChangeArrowheads="1"/>
          </p:cNvSpPr>
          <p:nvPr/>
        </p:nvSpPr>
        <p:spPr bwMode="auto">
          <a:xfrm>
            <a:off x="1331640" y="227419"/>
            <a:ext cx="75266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 города Ржева за 2022 год на реализацию Муниципальной программы «Развитие культуры города Ржева</a:t>
            </a:r>
          </a:p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Тверской области» на 2022-2027 годы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303738"/>
              </p:ext>
            </p:extLst>
          </p:nvPr>
        </p:nvGraphicFramePr>
        <p:xfrm>
          <a:off x="3059832" y="1340768"/>
          <a:ext cx="5904656" cy="4680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936104"/>
                <a:gridCol w="864096"/>
                <a:gridCol w="720080"/>
              </a:tblGrid>
              <a:tr h="736787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Утвержден,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тыс. 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Исполнено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, тыс. 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исполнения, %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7089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148 357,3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148 277,2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70997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"Развитие дополнительного образования детей в сфере культуры города Ржева Тверской области"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67 625,7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67 625,7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70997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"Улучшение условий организации досуга и обеспечение жителей города Ржева услугами организаций культуры"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43 011,4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42 987,9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70997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"Организация библиотечного обслуживания населения города Ржева Тверской области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26 758,4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26 712,7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89228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"Сохранение и развитие культурного потенциала в городе Ржеве Тверской области"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1 637,8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1 637,8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5062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Обеспечивающая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9 323,9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9 313,0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8" name="Picture 10" descr="rzhev-gerb-sovr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374949" y="227419"/>
            <a:ext cx="785819" cy="91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gdk-rzhev.tver.muzkult.ru/media/2020/02/11/1250870507/4_JZzvbgGbxA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52" y="1142985"/>
            <a:ext cx="2806799" cy="1925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syzran-small.ru/images/news/20171110-dshi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7000" contras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22" y="3212977"/>
            <a:ext cx="2806209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rzhevgrad.ru/wp-content/uploads/2018/12/DSCN957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5000" contras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49" y="5083275"/>
            <a:ext cx="2605602" cy="1656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720648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4" descr="D:\Users\Зверева\Documents\Фото Ржев\ДШИ.jpg"/>
          <p:cNvPicPr>
            <a:picLocks noChangeAspect="1" noChangeArrowheads="1"/>
          </p:cNvPicPr>
          <p:nvPr/>
        </p:nvPicPr>
        <p:blipFill>
          <a:blip r:embed="rId2">
            <a:grayscl/>
            <a:lum bright="57000"/>
          </a:blip>
          <a:srcRect/>
          <a:stretch>
            <a:fillRect/>
          </a:stretch>
        </p:blipFill>
        <p:spPr bwMode="auto">
          <a:xfrm>
            <a:off x="4572000" y="3500438"/>
            <a:ext cx="4357718" cy="3071834"/>
          </a:xfrm>
          <a:prstGeom prst="rect">
            <a:avLst/>
          </a:prstGeom>
          <a:noFill/>
        </p:spPr>
      </p:pic>
      <p:pic>
        <p:nvPicPr>
          <p:cNvPr id="1026" name="Picture 2" descr="D:\Users\Зверева\Documents\Фото Ржев\культура (2).jpg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64000"/>
          </a:blip>
          <a:srcRect/>
          <a:stretch>
            <a:fillRect/>
          </a:stretch>
        </p:blipFill>
        <p:spPr bwMode="auto">
          <a:xfrm>
            <a:off x="1025032" y="522029"/>
            <a:ext cx="3851326" cy="3143272"/>
          </a:xfrm>
          <a:prstGeom prst="rect">
            <a:avLst/>
          </a:prstGeom>
          <a:noFill/>
        </p:spPr>
      </p:pic>
      <p:sp>
        <p:nvSpPr>
          <p:cNvPr id="27" name="object 4"/>
          <p:cNvSpPr/>
          <p:nvPr/>
        </p:nvSpPr>
        <p:spPr>
          <a:xfrm>
            <a:off x="1000100" y="1"/>
            <a:ext cx="1785950" cy="6858000"/>
          </a:xfrm>
          <a:custGeom>
            <a:avLst/>
            <a:gdLst/>
            <a:ahLst/>
            <a:cxnLst/>
            <a:rect l="l" t="t" r="r" b="b"/>
            <a:pathLst>
              <a:path w="1435735" h="6494145">
                <a:moveTo>
                  <a:pt x="0" y="0"/>
                </a:moveTo>
                <a:lnTo>
                  <a:pt x="144907" y="131699"/>
                </a:lnTo>
                <a:lnTo>
                  <a:pt x="178896" y="166049"/>
                </a:lnTo>
                <a:lnTo>
                  <a:pt x="212511" y="200769"/>
                </a:lnTo>
                <a:lnTo>
                  <a:pt x="245746" y="235855"/>
                </a:lnTo>
                <a:lnTo>
                  <a:pt x="278598" y="271303"/>
                </a:lnTo>
                <a:lnTo>
                  <a:pt x="311065" y="307111"/>
                </a:lnTo>
                <a:lnTo>
                  <a:pt x="343143" y="343275"/>
                </a:lnTo>
                <a:lnTo>
                  <a:pt x="374829" y="379792"/>
                </a:lnTo>
                <a:lnTo>
                  <a:pt x="406118" y="416658"/>
                </a:lnTo>
                <a:lnTo>
                  <a:pt x="437009" y="453870"/>
                </a:lnTo>
                <a:lnTo>
                  <a:pt x="467498" y="491425"/>
                </a:lnTo>
                <a:lnTo>
                  <a:pt x="497581" y="529320"/>
                </a:lnTo>
                <a:lnTo>
                  <a:pt x="527255" y="567550"/>
                </a:lnTo>
                <a:lnTo>
                  <a:pt x="556517" y="606114"/>
                </a:lnTo>
                <a:lnTo>
                  <a:pt x="585363" y="645007"/>
                </a:lnTo>
                <a:lnTo>
                  <a:pt x="613791" y="684227"/>
                </a:lnTo>
                <a:lnTo>
                  <a:pt x="641797" y="723769"/>
                </a:lnTo>
                <a:lnTo>
                  <a:pt x="669377" y="763631"/>
                </a:lnTo>
                <a:lnTo>
                  <a:pt x="696528" y="803809"/>
                </a:lnTo>
                <a:lnTo>
                  <a:pt x="723248" y="844301"/>
                </a:lnTo>
                <a:lnTo>
                  <a:pt x="749532" y="885102"/>
                </a:lnTo>
                <a:lnTo>
                  <a:pt x="775377" y="926209"/>
                </a:lnTo>
                <a:lnTo>
                  <a:pt x="800781" y="967620"/>
                </a:lnTo>
                <a:lnTo>
                  <a:pt x="825739" y="1009330"/>
                </a:lnTo>
                <a:lnTo>
                  <a:pt x="850248" y="1051337"/>
                </a:lnTo>
                <a:lnTo>
                  <a:pt x="874306" y="1093637"/>
                </a:lnTo>
                <a:lnTo>
                  <a:pt x="897909" y="1136227"/>
                </a:lnTo>
                <a:lnTo>
                  <a:pt x="921053" y="1179103"/>
                </a:lnTo>
                <a:lnTo>
                  <a:pt x="943735" y="1222263"/>
                </a:lnTo>
                <a:lnTo>
                  <a:pt x="965953" y="1265702"/>
                </a:lnTo>
                <a:lnTo>
                  <a:pt x="987701" y="1309418"/>
                </a:lnTo>
                <a:lnTo>
                  <a:pt x="1008979" y="1353408"/>
                </a:lnTo>
                <a:lnTo>
                  <a:pt x="1029781" y="1397667"/>
                </a:lnTo>
                <a:lnTo>
                  <a:pt x="1050104" y="1442193"/>
                </a:lnTo>
                <a:lnTo>
                  <a:pt x="1069947" y="1486983"/>
                </a:lnTo>
                <a:lnTo>
                  <a:pt x="1089304" y="1532032"/>
                </a:lnTo>
                <a:lnTo>
                  <a:pt x="1108173" y="1577339"/>
                </a:lnTo>
                <a:lnTo>
                  <a:pt x="1126550" y="1622898"/>
                </a:lnTo>
                <a:lnTo>
                  <a:pt x="1144433" y="1668708"/>
                </a:lnTo>
                <a:lnTo>
                  <a:pt x="1161817" y="1714765"/>
                </a:lnTo>
                <a:lnTo>
                  <a:pt x="1178700" y="1761065"/>
                </a:lnTo>
                <a:lnTo>
                  <a:pt x="1195079" y="1807605"/>
                </a:lnTo>
                <a:lnTo>
                  <a:pt x="1210949" y="1854382"/>
                </a:lnTo>
                <a:lnTo>
                  <a:pt x="1226308" y="1901393"/>
                </a:lnTo>
                <a:lnTo>
                  <a:pt x="1241152" y="1948634"/>
                </a:lnTo>
                <a:lnTo>
                  <a:pt x="1255478" y="1996102"/>
                </a:lnTo>
                <a:lnTo>
                  <a:pt x="1269282" y="2043794"/>
                </a:lnTo>
                <a:lnTo>
                  <a:pt x="1282563" y="2091706"/>
                </a:lnTo>
                <a:lnTo>
                  <a:pt x="1295315" y="2139835"/>
                </a:lnTo>
                <a:lnTo>
                  <a:pt x="1307536" y="2188178"/>
                </a:lnTo>
                <a:lnTo>
                  <a:pt x="1319222" y="2236731"/>
                </a:lnTo>
                <a:lnTo>
                  <a:pt x="1330371" y="2285491"/>
                </a:lnTo>
                <a:lnTo>
                  <a:pt x="1340978" y="2334455"/>
                </a:lnTo>
                <a:lnTo>
                  <a:pt x="1351041" y="2383620"/>
                </a:lnTo>
                <a:lnTo>
                  <a:pt x="1360557" y="2432981"/>
                </a:lnTo>
                <a:lnTo>
                  <a:pt x="1369521" y="2482537"/>
                </a:lnTo>
                <a:lnTo>
                  <a:pt x="1377931" y="2532283"/>
                </a:lnTo>
                <a:lnTo>
                  <a:pt x="1385783" y="2582216"/>
                </a:lnTo>
                <a:lnTo>
                  <a:pt x="1393074" y="2632334"/>
                </a:lnTo>
                <a:lnTo>
                  <a:pt x="1399801" y="2682631"/>
                </a:lnTo>
                <a:lnTo>
                  <a:pt x="1405960" y="2733107"/>
                </a:lnTo>
                <a:lnTo>
                  <a:pt x="1411548" y="2783756"/>
                </a:lnTo>
                <a:lnTo>
                  <a:pt x="1416563" y="2834575"/>
                </a:lnTo>
                <a:lnTo>
                  <a:pt x="1420999" y="2885563"/>
                </a:lnTo>
                <a:lnTo>
                  <a:pt x="1424855" y="2936714"/>
                </a:lnTo>
                <a:lnTo>
                  <a:pt x="1428127" y="2988026"/>
                </a:lnTo>
                <a:lnTo>
                  <a:pt x="1430811" y="3039495"/>
                </a:lnTo>
                <a:lnTo>
                  <a:pt x="1432905" y="3091119"/>
                </a:lnTo>
                <a:lnTo>
                  <a:pt x="1434404" y="3142893"/>
                </a:lnTo>
                <a:lnTo>
                  <a:pt x="1435306" y="3194815"/>
                </a:lnTo>
                <a:lnTo>
                  <a:pt x="1435608" y="3246881"/>
                </a:lnTo>
                <a:lnTo>
                  <a:pt x="1435306" y="3298948"/>
                </a:lnTo>
                <a:lnTo>
                  <a:pt x="1434404" y="3350869"/>
                </a:lnTo>
                <a:lnTo>
                  <a:pt x="1432905" y="3402644"/>
                </a:lnTo>
                <a:lnTo>
                  <a:pt x="1430811" y="3454267"/>
                </a:lnTo>
                <a:lnTo>
                  <a:pt x="1428127" y="3505736"/>
                </a:lnTo>
                <a:lnTo>
                  <a:pt x="1424855" y="3557048"/>
                </a:lnTo>
                <a:lnTo>
                  <a:pt x="1420999" y="3608199"/>
                </a:lnTo>
                <a:lnTo>
                  <a:pt x="1416563" y="3659186"/>
                </a:lnTo>
                <a:lnTo>
                  <a:pt x="1411548" y="3710006"/>
                </a:lnTo>
                <a:lnTo>
                  <a:pt x="1405960" y="3760655"/>
                </a:lnTo>
                <a:lnTo>
                  <a:pt x="1399801" y="3811129"/>
                </a:lnTo>
                <a:lnTo>
                  <a:pt x="1393074" y="3861427"/>
                </a:lnTo>
                <a:lnTo>
                  <a:pt x="1385783" y="3911544"/>
                </a:lnTo>
                <a:lnTo>
                  <a:pt x="1377931" y="3961477"/>
                </a:lnTo>
                <a:lnTo>
                  <a:pt x="1369521" y="4011222"/>
                </a:lnTo>
                <a:lnTo>
                  <a:pt x="1360557" y="4060777"/>
                </a:lnTo>
                <a:lnTo>
                  <a:pt x="1351041" y="4110139"/>
                </a:lnTo>
                <a:lnTo>
                  <a:pt x="1340978" y="4159303"/>
                </a:lnTo>
                <a:lnTo>
                  <a:pt x="1330371" y="4208266"/>
                </a:lnTo>
                <a:lnTo>
                  <a:pt x="1319222" y="4257026"/>
                </a:lnTo>
                <a:lnTo>
                  <a:pt x="1307536" y="4305579"/>
                </a:lnTo>
                <a:lnTo>
                  <a:pt x="1295315" y="4353921"/>
                </a:lnTo>
                <a:lnTo>
                  <a:pt x="1282563" y="4402050"/>
                </a:lnTo>
                <a:lnTo>
                  <a:pt x="1269282" y="4449961"/>
                </a:lnTo>
                <a:lnTo>
                  <a:pt x="1255478" y="4497653"/>
                </a:lnTo>
                <a:lnTo>
                  <a:pt x="1241152" y="4545120"/>
                </a:lnTo>
                <a:lnTo>
                  <a:pt x="1226308" y="4592361"/>
                </a:lnTo>
                <a:lnTo>
                  <a:pt x="1210949" y="4639371"/>
                </a:lnTo>
                <a:lnTo>
                  <a:pt x="1195079" y="4686148"/>
                </a:lnTo>
                <a:lnTo>
                  <a:pt x="1178700" y="4732688"/>
                </a:lnTo>
                <a:lnTo>
                  <a:pt x="1161817" y="4778988"/>
                </a:lnTo>
                <a:lnTo>
                  <a:pt x="1144433" y="4825044"/>
                </a:lnTo>
                <a:lnTo>
                  <a:pt x="1126550" y="4870854"/>
                </a:lnTo>
                <a:lnTo>
                  <a:pt x="1108173" y="4916414"/>
                </a:lnTo>
                <a:lnTo>
                  <a:pt x="1089304" y="4961720"/>
                </a:lnTo>
                <a:lnTo>
                  <a:pt x="1069947" y="5006769"/>
                </a:lnTo>
                <a:lnTo>
                  <a:pt x="1050104" y="5051558"/>
                </a:lnTo>
                <a:lnTo>
                  <a:pt x="1029781" y="5096084"/>
                </a:lnTo>
                <a:lnTo>
                  <a:pt x="1008979" y="5140344"/>
                </a:lnTo>
                <a:lnTo>
                  <a:pt x="987701" y="5184333"/>
                </a:lnTo>
                <a:lnTo>
                  <a:pt x="965953" y="5228050"/>
                </a:lnTo>
                <a:lnTo>
                  <a:pt x="943735" y="5271489"/>
                </a:lnTo>
                <a:lnTo>
                  <a:pt x="921053" y="5314649"/>
                </a:lnTo>
                <a:lnTo>
                  <a:pt x="897909" y="5357526"/>
                </a:lnTo>
                <a:lnTo>
                  <a:pt x="874306" y="5400116"/>
                </a:lnTo>
                <a:lnTo>
                  <a:pt x="850248" y="5442416"/>
                </a:lnTo>
                <a:lnTo>
                  <a:pt x="825739" y="5484424"/>
                </a:lnTo>
                <a:lnTo>
                  <a:pt x="800781" y="5526134"/>
                </a:lnTo>
                <a:lnTo>
                  <a:pt x="775377" y="5567546"/>
                </a:lnTo>
                <a:lnTo>
                  <a:pt x="749532" y="5608654"/>
                </a:lnTo>
                <a:lnTo>
                  <a:pt x="723248" y="5649456"/>
                </a:lnTo>
                <a:lnTo>
                  <a:pt x="696528" y="5689948"/>
                </a:lnTo>
                <a:lnTo>
                  <a:pt x="669377" y="5730127"/>
                </a:lnTo>
                <a:lnTo>
                  <a:pt x="641797" y="5769990"/>
                </a:lnTo>
                <a:lnTo>
                  <a:pt x="613791" y="5809534"/>
                </a:lnTo>
                <a:lnTo>
                  <a:pt x="585363" y="5848754"/>
                </a:lnTo>
                <a:lnTo>
                  <a:pt x="556517" y="5887649"/>
                </a:lnTo>
                <a:lnTo>
                  <a:pt x="527255" y="5926214"/>
                </a:lnTo>
                <a:lnTo>
                  <a:pt x="497581" y="5964446"/>
                </a:lnTo>
                <a:lnTo>
                  <a:pt x="467498" y="6002342"/>
                </a:lnTo>
                <a:lnTo>
                  <a:pt x="437009" y="6039899"/>
                </a:lnTo>
                <a:lnTo>
                  <a:pt x="406118" y="6077113"/>
                </a:lnTo>
                <a:lnTo>
                  <a:pt x="374829" y="6113981"/>
                </a:lnTo>
                <a:lnTo>
                  <a:pt x="343143" y="6150499"/>
                </a:lnTo>
                <a:lnTo>
                  <a:pt x="311065" y="6186665"/>
                </a:lnTo>
                <a:lnTo>
                  <a:pt x="278598" y="6222475"/>
                </a:lnTo>
                <a:lnTo>
                  <a:pt x="245746" y="6257926"/>
                </a:lnTo>
                <a:lnTo>
                  <a:pt x="212511" y="6293014"/>
                </a:lnTo>
                <a:lnTo>
                  <a:pt x="178896" y="6327737"/>
                </a:lnTo>
                <a:lnTo>
                  <a:pt x="144907" y="6362090"/>
                </a:lnTo>
                <a:lnTo>
                  <a:pt x="0" y="6493764"/>
                </a:lnTo>
                <a:lnTo>
                  <a:pt x="0" y="0"/>
                </a:lnTo>
                <a:close/>
              </a:path>
            </a:pathLst>
          </a:custGeom>
          <a:ln w="19811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515619" y="142852"/>
            <a:ext cx="70008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16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 расходования бюджетных </a:t>
            </a:r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средств в 2022 году:</a:t>
            </a:r>
            <a:endParaRPr lang="ru-RU" sz="1600" b="1" u="sng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10" descr="rzhev-gerb-sovr"/>
          <p:cNvPicPr>
            <a:picLocks noChangeAspect="1" noChangeArrowheads="1"/>
          </p:cNvPicPr>
          <p:nvPr/>
        </p:nvPicPr>
        <p:blipFill>
          <a:blip r:embed="rId4">
            <a:lum bright="6000"/>
          </a:blip>
          <a:srcRect/>
          <a:stretch>
            <a:fillRect/>
          </a:stretch>
        </p:blipFill>
        <p:spPr bwMode="auto">
          <a:xfrm>
            <a:off x="226159" y="305308"/>
            <a:ext cx="785819" cy="1000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Прямоугольник 29"/>
          <p:cNvSpPr/>
          <p:nvPr/>
        </p:nvSpPr>
        <p:spPr>
          <a:xfrm>
            <a:off x="2907500" y="1058228"/>
            <a:ext cx="5964694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Расходы на государственную поддержку отрасли культуры (в части мероприятий по модернизации (капитальный ремонт, реконструкция) региональных и муниципальных детских школ искусств по видам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искусств»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(Реализация федерального проекта "Культурная среда" в рамках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национального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проекта "Культура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капитальный ремонт фасада ДШИ №1, капитальный ремонт кровли ДШИ №3)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299038" y="2354112"/>
            <a:ext cx="464347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Комплектование библиотечных фондов МУК «Ржевская ЦБС»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375978" y="3203288"/>
            <a:ext cx="592932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Проведение ремонта в учреждениях сферы культуры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032327" y="4798392"/>
            <a:ext cx="5715040" cy="4924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Противопожарные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мероприятия и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безопасности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в учреждениях  сферы культуры</a:t>
            </a:r>
            <a:endParaRPr lang="ru-RU" sz="13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2557433" y="5622711"/>
            <a:ext cx="621510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Организация и проведение массовых, культурно-просветительских и театрально-зрелищных мероприятий города Ржева Тверской области </a:t>
            </a:r>
          </a:p>
        </p:txBody>
      </p:sp>
      <p:sp>
        <p:nvSpPr>
          <p:cNvPr id="39" name="Овал 38"/>
          <p:cNvSpPr/>
          <p:nvPr/>
        </p:nvSpPr>
        <p:spPr>
          <a:xfrm>
            <a:off x="1423948" y="519621"/>
            <a:ext cx="987812" cy="655269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48" name="Овал 47"/>
          <p:cNvSpPr/>
          <p:nvPr/>
        </p:nvSpPr>
        <p:spPr>
          <a:xfrm>
            <a:off x="1928794" y="1275937"/>
            <a:ext cx="987022" cy="657192"/>
          </a:xfrm>
          <a:prstGeom prst="ellipse">
            <a:avLst/>
          </a:prstGeom>
          <a:solidFill>
            <a:schemeClr val="bg2"/>
          </a:solidFill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2214546" y="2178835"/>
            <a:ext cx="928694" cy="642942"/>
          </a:xfrm>
          <a:prstGeom prst="ellipse">
            <a:avLst/>
          </a:prstGeom>
          <a:solidFill>
            <a:schemeClr val="bg2"/>
          </a:solidFill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2375846" y="3071810"/>
            <a:ext cx="1000132" cy="588022"/>
          </a:xfrm>
          <a:prstGeom prst="ellipse">
            <a:avLst/>
          </a:prstGeom>
          <a:solidFill>
            <a:schemeClr val="bg2"/>
          </a:solidFill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1271549" y="629461"/>
            <a:ext cx="128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119 275,3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2015685" y="4714884"/>
            <a:ext cx="928694" cy="659460"/>
          </a:xfrm>
          <a:prstGeom prst="ellipse">
            <a:avLst/>
          </a:prstGeom>
          <a:solidFill>
            <a:schemeClr val="bg2"/>
          </a:solidFill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1551338" y="5515007"/>
            <a:ext cx="928694" cy="571504"/>
          </a:xfrm>
          <a:prstGeom prst="ellipse">
            <a:avLst/>
          </a:prstGeom>
          <a:solidFill>
            <a:schemeClr val="bg2"/>
          </a:solidFill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/>
          <p:cNvSpPr txBox="1"/>
          <p:nvPr/>
        </p:nvSpPr>
        <p:spPr>
          <a:xfrm>
            <a:off x="2051404" y="1373700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11 978,0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271686" y="2269473"/>
            <a:ext cx="92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350,0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917854" y="4834260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773,3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515619" y="5569926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1 637,8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415750" y="3134988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2 004,0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2214546" y="3889556"/>
            <a:ext cx="1045388" cy="625316"/>
          </a:xfrm>
          <a:prstGeom prst="ellipse">
            <a:avLst/>
          </a:prstGeom>
          <a:solidFill>
            <a:schemeClr val="bg2"/>
          </a:solidFill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3275233" y="3955992"/>
            <a:ext cx="5715040" cy="4924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Мероприятия по энергосбережению и повышению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энергоэффективности в учреждениях сферы культуры </a:t>
            </a:r>
            <a:endParaRPr lang="ru-RU" sz="1300" dirty="0"/>
          </a:p>
        </p:txBody>
      </p:sp>
      <p:sp>
        <p:nvSpPr>
          <p:cNvPr id="38" name="TextBox 37"/>
          <p:cNvSpPr txBox="1"/>
          <p:nvPr/>
        </p:nvSpPr>
        <p:spPr>
          <a:xfrm>
            <a:off x="2250265" y="4024623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581,8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423195" y="532461"/>
            <a:ext cx="64294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Текущее содержание учреждений культуры (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школы искусств, 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клуба, выставочный зал,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МУК "Ржевская ЦБС"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ru-RU" sz="1300" dirty="0"/>
          </a:p>
        </p:txBody>
      </p:sp>
      <p:sp>
        <p:nvSpPr>
          <p:cNvPr id="28" name="Овал 27"/>
          <p:cNvSpPr/>
          <p:nvPr/>
        </p:nvSpPr>
        <p:spPr>
          <a:xfrm>
            <a:off x="989160" y="6124647"/>
            <a:ext cx="928694" cy="571504"/>
          </a:xfrm>
          <a:prstGeom prst="ellipse">
            <a:avLst/>
          </a:prstGeom>
          <a:solidFill>
            <a:schemeClr val="bg2"/>
          </a:solidFill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953441" y="6179566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9 313,0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953573" y="6348843"/>
            <a:ext cx="621510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Содержание Отдела культуры администрации города Ржева</a:t>
            </a:r>
          </a:p>
        </p:txBody>
      </p:sp>
    </p:spTree>
    <p:extLst>
      <p:ext uri="{BB962C8B-B14F-4D97-AF65-F5344CB8AC3E}">
        <p14:creationId xmlns:p14="http://schemas.microsoft.com/office/powerpoint/2010/main" val="3579122953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Зверева\Documents\Фото Ржев\тхэквондо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lum bright="5000"/>
          </a:blip>
          <a:srcRect/>
          <a:stretch>
            <a:fillRect/>
          </a:stretch>
        </p:blipFill>
        <p:spPr bwMode="auto">
          <a:xfrm>
            <a:off x="1285852" y="4357694"/>
            <a:ext cx="3786214" cy="2500306"/>
          </a:xfrm>
          <a:prstGeom prst="rect">
            <a:avLst/>
          </a:prstGeom>
          <a:noFill/>
        </p:spPr>
      </p:pic>
      <p:pic>
        <p:nvPicPr>
          <p:cNvPr id="1026" name="Picture 2" descr="D:\Users\Зверева\Documents\Фото Ржев\футбол.jp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lum bright="17000"/>
          </a:blip>
          <a:srcRect/>
          <a:stretch>
            <a:fillRect/>
          </a:stretch>
        </p:blipFill>
        <p:spPr bwMode="auto">
          <a:xfrm>
            <a:off x="5286373" y="3571876"/>
            <a:ext cx="3857627" cy="2556321"/>
          </a:xfrm>
          <a:prstGeom prst="rect">
            <a:avLst/>
          </a:prstGeom>
          <a:noFill/>
        </p:spPr>
      </p:pic>
      <p:sp>
        <p:nvSpPr>
          <p:cNvPr id="429058" name="Text Box 14"/>
          <p:cNvSpPr txBox="1">
            <a:spLocks noChangeArrowheads="1"/>
          </p:cNvSpPr>
          <p:nvPr/>
        </p:nvSpPr>
        <p:spPr bwMode="auto">
          <a:xfrm>
            <a:off x="1000100" y="142852"/>
            <a:ext cx="78581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 города Ржева за 2022 год на реализацию Муниципальной программы «Развитие физической культуры </a:t>
            </a:r>
          </a:p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спорта города Ржева Тверской области» на 2022-2027 годы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669070"/>
              </p:ext>
            </p:extLst>
          </p:nvPr>
        </p:nvGraphicFramePr>
        <p:xfrm>
          <a:off x="1071536" y="973849"/>
          <a:ext cx="7715306" cy="2239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7780"/>
                <a:gridCol w="1171945"/>
                <a:gridCol w="878959"/>
                <a:gridCol w="976622"/>
              </a:tblGrid>
              <a:tr h="36621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Утвержден,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тыс. 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Исполнено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, тыс. 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исполнения, %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9264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59 203,9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59 191,5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55885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1"Развитие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физкультурно-спортивных учреждений, подведомственных Комитету по физической культуре и спорту администрации города Ржева Тверской области"</a:t>
                      </a:r>
                    </a:p>
                  </a:txBody>
                  <a:tcPr marL="216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47 430,2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47 429,0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46439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2 "Подготовка спортивного резерва, развитие спорта высших достижений"</a:t>
                      </a:r>
                    </a:p>
                  </a:txBody>
                  <a:tcPr marL="216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1 992,0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1 990,0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46439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3 "Обеспечение условий для развития на территории города Ржева физической культуры и массового спорта"</a:t>
                      </a:r>
                    </a:p>
                  </a:txBody>
                  <a:tcPr marL="216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8 820,1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8 815,4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19264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Обеспечивающая подпрограмма</a:t>
                      </a:r>
                    </a:p>
                  </a:txBody>
                  <a:tcPr marL="216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8" name="Picture 10" descr="rzhev-gerb-sovr"/>
          <p:cNvPicPr>
            <a:picLocks noChangeAspect="1" noChangeArrowheads="1"/>
          </p:cNvPicPr>
          <p:nvPr/>
        </p:nvPicPr>
        <p:blipFill>
          <a:blip r:embed="rId5">
            <a:lum bright="6000"/>
          </a:blip>
          <a:srcRect/>
          <a:stretch>
            <a:fillRect/>
          </a:stretch>
        </p:blipFill>
        <p:spPr bwMode="auto">
          <a:xfrm>
            <a:off x="273784" y="142852"/>
            <a:ext cx="785819" cy="1000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ject 4"/>
          <p:cNvSpPr/>
          <p:nvPr/>
        </p:nvSpPr>
        <p:spPr>
          <a:xfrm>
            <a:off x="500034" y="3714751"/>
            <a:ext cx="1428760" cy="3143249"/>
          </a:xfrm>
          <a:custGeom>
            <a:avLst/>
            <a:gdLst/>
            <a:ahLst/>
            <a:cxnLst/>
            <a:rect l="l" t="t" r="r" b="b"/>
            <a:pathLst>
              <a:path w="1435735" h="6494145">
                <a:moveTo>
                  <a:pt x="0" y="0"/>
                </a:moveTo>
                <a:lnTo>
                  <a:pt x="144907" y="131699"/>
                </a:lnTo>
                <a:lnTo>
                  <a:pt x="178896" y="166049"/>
                </a:lnTo>
                <a:lnTo>
                  <a:pt x="212511" y="200769"/>
                </a:lnTo>
                <a:lnTo>
                  <a:pt x="245746" y="235855"/>
                </a:lnTo>
                <a:lnTo>
                  <a:pt x="278598" y="271303"/>
                </a:lnTo>
                <a:lnTo>
                  <a:pt x="311065" y="307111"/>
                </a:lnTo>
                <a:lnTo>
                  <a:pt x="343143" y="343275"/>
                </a:lnTo>
                <a:lnTo>
                  <a:pt x="374829" y="379792"/>
                </a:lnTo>
                <a:lnTo>
                  <a:pt x="406118" y="416658"/>
                </a:lnTo>
                <a:lnTo>
                  <a:pt x="437009" y="453870"/>
                </a:lnTo>
                <a:lnTo>
                  <a:pt x="467498" y="491425"/>
                </a:lnTo>
                <a:lnTo>
                  <a:pt x="497581" y="529320"/>
                </a:lnTo>
                <a:lnTo>
                  <a:pt x="527255" y="567550"/>
                </a:lnTo>
                <a:lnTo>
                  <a:pt x="556517" y="606114"/>
                </a:lnTo>
                <a:lnTo>
                  <a:pt x="585363" y="645007"/>
                </a:lnTo>
                <a:lnTo>
                  <a:pt x="613791" y="684227"/>
                </a:lnTo>
                <a:lnTo>
                  <a:pt x="641797" y="723769"/>
                </a:lnTo>
                <a:lnTo>
                  <a:pt x="669377" y="763631"/>
                </a:lnTo>
                <a:lnTo>
                  <a:pt x="696528" y="803809"/>
                </a:lnTo>
                <a:lnTo>
                  <a:pt x="723248" y="844301"/>
                </a:lnTo>
                <a:lnTo>
                  <a:pt x="749532" y="885102"/>
                </a:lnTo>
                <a:lnTo>
                  <a:pt x="775377" y="926209"/>
                </a:lnTo>
                <a:lnTo>
                  <a:pt x="800781" y="967620"/>
                </a:lnTo>
                <a:lnTo>
                  <a:pt x="825739" y="1009330"/>
                </a:lnTo>
                <a:lnTo>
                  <a:pt x="850248" y="1051337"/>
                </a:lnTo>
                <a:lnTo>
                  <a:pt x="874306" y="1093637"/>
                </a:lnTo>
                <a:lnTo>
                  <a:pt x="897909" y="1136227"/>
                </a:lnTo>
                <a:lnTo>
                  <a:pt x="921053" y="1179103"/>
                </a:lnTo>
                <a:lnTo>
                  <a:pt x="943735" y="1222263"/>
                </a:lnTo>
                <a:lnTo>
                  <a:pt x="965953" y="1265702"/>
                </a:lnTo>
                <a:lnTo>
                  <a:pt x="987701" y="1309418"/>
                </a:lnTo>
                <a:lnTo>
                  <a:pt x="1008979" y="1353408"/>
                </a:lnTo>
                <a:lnTo>
                  <a:pt x="1029781" y="1397667"/>
                </a:lnTo>
                <a:lnTo>
                  <a:pt x="1050104" y="1442193"/>
                </a:lnTo>
                <a:lnTo>
                  <a:pt x="1069947" y="1486983"/>
                </a:lnTo>
                <a:lnTo>
                  <a:pt x="1089304" y="1532032"/>
                </a:lnTo>
                <a:lnTo>
                  <a:pt x="1108173" y="1577339"/>
                </a:lnTo>
                <a:lnTo>
                  <a:pt x="1126550" y="1622898"/>
                </a:lnTo>
                <a:lnTo>
                  <a:pt x="1144433" y="1668708"/>
                </a:lnTo>
                <a:lnTo>
                  <a:pt x="1161817" y="1714765"/>
                </a:lnTo>
                <a:lnTo>
                  <a:pt x="1178700" y="1761065"/>
                </a:lnTo>
                <a:lnTo>
                  <a:pt x="1195079" y="1807605"/>
                </a:lnTo>
                <a:lnTo>
                  <a:pt x="1210949" y="1854382"/>
                </a:lnTo>
                <a:lnTo>
                  <a:pt x="1226308" y="1901393"/>
                </a:lnTo>
                <a:lnTo>
                  <a:pt x="1241152" y="1948634"/>
                </a:lnTo>
                <a:lnTo>
                  <a:pt x="1255478" y="1996102"/>
                </a:lnTo>
                <a:lnTo>
                  <a:pt x="1269282" y="2043794"/>
                </a:lnTo>
                <a:lnTo>
                  <a:pt x="1282563" y="2091706"/>
                </a:lnTo>
                <a:lnTo>
                  <a:pt x="1295315" y="2139835"/>
                </a:lnTo>
                <a:lnTo>
                  <a:pt x="1307536" y="2188178"/>
                </a:lnTo>
                <a:lnTo>
                  <a:pt x="1319222" y="2236731"/>
                </a:lnTo>
                <a:lnTo>
                  <a:pt x="1330371" y="2285491"/>
                </a:lnTo>
                <a:lnTo>
                  <a:pt x="1340978" y="2334455"/>
                </a:lnTo>
                <a:lnTo>
                  <a:pt x="1351041" y="2383620"/>
                </a:lnTo>
                <a:lnTo>
                  <a:pt x="1360557" y="2432981"/>
                </a:lnTo>
                <a:lnTo>
                  <a:pt x="1369521" y="2482537"/>
                </a:lnTo>
                <a:lnTo>
                  <a:pt x="1377931" y="2532283"/>
                </a:lnTo>
                <a:lnTo>
                  <a:pt x="1385783" y="2582216"/>
                </a:lnTo>
                <a:lnTo>
                  <a:pt x="1393074" y="2632334"/>
                </a:lnTo>
                <a:lnTo>
                  <a:pt x="1399801" y="2682631"/>
                </a:lnTo>
                <a:lnTo>
                  <a:pt x="1405960" y="2733107"/>
                </a:lnTo>
                <a:lnTo>
                  <a:pt x="1411548" y="2783756"/>
                </a:lnTo>
                <a:lnTo>
                  <a:pt x="1416563" y="2834575"/>
                </a:lnTo>
                <a:lnTo>
                  <a:pt x="1420999" y="2885563"/>
                </a:lnTo>
                <a:lnTo>
                  <a:pt x="1424855" y="2936714"/>
                </a:lnTo>
                <a:lnTo>
                  <a:pt x="1428127" y="2988026"/>
                </a:lnTo>
                <a:lnTo>
                  <a:pt x="1430811" y="3039495"/>
                </a:lnTo>
                <a:lnTo>
                  <a:pt x="1432905" y="3091119"/>
                </a:lnTo>
                <a:lnTo>
                  <a:pt x="1434404" y="3142893"/>
                </a:lnTo>
                <a:lnTo>
                  <a:pt x="1435306" y="3194815"/>
                </a:lnTo>
                <a:lnTo>
                  <a:pt x="1435608" y="3246881"/>
                </a:lnTo>
                <a:lnTo>
                  <a:pt x="1435306" y="3298948"/>
                </a:lnTo>
                <a:lnTo>
                  <a:pt x="1434404" y="3350869"/>
                </a:lnTo>
                <a:lnTo>
                  <a:pt x="1432905" y="3402644"/>
                </a:lnTo>
                <a:lnTo>
                  <a:pt x="1430811" y="3454267"/>
                </a:lnTo>
                <a:lnTo>
                  <a:pt x="1428127" y="3505736"/>
                </a:lnTo>
                <a:lnTo>
                  <a:pt x="1424855" y="3557048"/>
                </a:lnTo>
                <a:lnTo>
                  <a:pt x="1420999" y="3608199"/>
                </a:lnTo>
                <a:lnTo>
                  <a:pt x="1416563" y="3659186"/>
                </a:lnTo>
                <a:lnTo>
                  <a:pt x="1411548" y="3710006"/>
                </a:lnTo>
                <a:lnTo>
                  <a:pt x="1405960" y="3760655"/>
                </a:lnTo>
                <a:lnTo>
                  <a:pt x="1399801" y="3811129"/>
                </a:lnTo>
                <a:lnTo>
                  <a:pt x="1393074" y="3861427"/>
                </a:lnTo>
                <a:lnTo>
                  <a:pt x="1385783" y="3911544"/>
                </a:lnTo>
                <a:lnTo>
                  <a:pt x="1377931" y="3961477"/>
                </a:lnTo>
                <a:lnTo>
                  <a:pt x="1369521" y="4011222"/>
                </a:lnTo>
                <a:lnTo>
                  <a:pt x="1360557" y="4060777"/>
                </a:lnTo>
                <a:lnTo>
                  <a:pt x="1351041" y="4110139"/>
                </a:lnTo>
                <a:lnTo>
                  <a:pt x="1340978" y="4159303"/>
                </a:lnTo>
                <a:lnTo>
                  <a:pt x="1330371" y="4208266"/>
                </a:lnTo>
                <a:lnTo>
                  <a:pt x="1319222" y="4257026"/>
                </a:lnTo>
                <a:lnTo>
                  <a:pt x="1307536" y="4305579"/>
                </a:lnTo>
                <a:lnTo>
                  <a:pt x="1295315" y="4353921"/>
                </a:lnTo>
                <a:lnTo>
                  <a:pt x="1282563" y="4402050"/>
                </a:lnTo>
                <a:lnTo>
                  <a:pt x="1269282" y="4449961"/>
                </a:lnTo>
                <a:lnTo>
                  <a:pt x="1255478" y="4497653"/>
                </a:lnTo>
                <a:lnTo>
                  <a:pt x="1241152" y="4545120"/>
                </a:lnTo>
                <a:lnTo>
                  <a:pt x="1226308" y="4592361"/>
                </a:lnTo>
                <a:lnTo>
                  <a:pt x="1210949" y="4639371"/>
                </a:lnTo>
                <a:lnTo>
                  <a:pt x="1195079" y="4686148"/>
                </a:lnTo>
                <a:lnTo>
                  <a:pt x="1178700" y="4732688"/>
                </a:lnTo>
                <a:lnTo>
                  <a:pt x="1161817" y="4778988"/>
                </a:lnTo>
                <a:lnTo>
                  <a:pt x="1144433" y="4825044"/>
                </a:lnTo>
                <a:lnTo>
                  <a:pt x="1126550" y="4870854"/>
                </a:lnTo>
                <a:lnTo>
                  <a:pt x="1108173" y="4916414"/>
                </a:lnTo>
                <a:lnTo>
                  <a:pt x="1089304" y="4961720"/>
                </a:lnTo>
                <a:lnTo>
                  <a:pt x="1069947" y="5006769"/>
                </a:lnTo>
                <a:lnTo>
                  <a:pt x="1050104" y="5051558"/>
                </a:lnTo>
                <a:lnTo>
                  <a:pt x="1029781" y="5096084"/>
                </a:lnTo>
                <a:lnTo>
                  <a:pt x="1008979" y="5140344"/>
                </a:lnTo>
                <a:lnTo>
                  <a:pt x="987701" y="5184333"/>
                </a:lnTo>
                <a:lnTo>
                  <a:pt x="965953" y="5228050"/>
                </a:lnTo>
                <a:lnTo>
                  <a:pt x="943735" y="5271489"/>
                </a:lnTo>
                <a:lnTo>
                  <a:pt x="921053" y="5314649"/>
                </a:lnTo>
                <a:lnTo>
                  <a:pt x="897909" y="5357526"/>
                </a:lnTo>
                <a:lnTo>
                  <a:pt x="874306" y="5400116"/>
                </a:lnTo>
                <a:lnTo>
                  <a:pt x="850248" y="5442416"/>
                </a:lnTo>
                <a:lnTo>
                  <a:pt x="825739" y="5484424"/>
                </a:lnTo>
                <a:lnTo>
                  <a:pt x="800781" y="5526134"/>
                </a:lnTo>
                <a:lnTo>
                  <a:pt x="775377" y="5567546"/>
                </a:lnTo>
                <a:lnTo>
                  <a:pt x="749532" y="5608654"/>
                </a:lnTo>
                <a:lnTo>
                  <a:pt x="723248" y="5649456"/>
                </a:lnTo>
                <a:lnTo>
                  <a:pt x="696528" y="5689948"/>
                </a:lnTo>
                <a:lnTo>
                  <a:pt x="669377" y="5730127"/>
                </a:lnTo>
                <a:lnTo>
                  <a:pt x="641797" y="5769990"/>
                </a:lnTo>
                <a:lnTo>
                  <a:pt x="613791" y="5809534"/>
                </a:lnTo>
                <a:lnTo>
                  <a:pt x="585363" y="5848754"/>
                </a:lnTo>
                <a:lnTo>
                  <a:pt x="556517" y="5887649"/>
                </a:lnTo>
                <a:lnTo>
                  <a:pt x="527255" y="5926214"/>
                </a:lnTo>
                <a:lnTo>
                  <a:pt x="497581" y="5964446"/>
                </a:lnTo>
                <a:lnTo>
                  <a:pt x="467498" y="6002342"/>
                </a:lnTo>
                <a:lnTo>
                  <a:pt x="437009" y="6039899"/>
                </a:lnTo>
                <a:lnTo>
                  <a:pt x="406118" y="6077113"/>
                </a:lnTo>
                <a:lnTo>
                  <a:pt x="374829" y="6113981"/>
                </a:lnTo>
                <a:lnTo>
                  <a:pt x="343143" y="6150499"/>
                </a:lnTo>
                <a:lnTo>
                  <a:pt x="311065" y="6186665"/>
                </a:lnTo>
                <a:lnTo>
                  <a:pt x="278598" y="6222475"/>
                </a:lnTo>
                <a:lnTo>
                  <a:pt x="245746" y="6257926"/>
                </a:lnTo>
                <a:lnTo>
                  <a:pt x="212511" y="6293014"/>
                </a:lnTo>
                <a:lnTo>
                  <a:pt x="178896" y="6327737"/>
                </a:lnTo>
                <a:lnTo>
                  <a:pt x="144907" y="6362090"/>
                </a:lnTo>
                <a:lnTo>
                  <a:pt x="0" y="6493764"/>
                </a:lnTo>
                <a:lnTo>
                  <a:pt x="0" y="0"/>
                </a:lnTo>
                <a:close/>
              </a:path>
            </a:pathLst>
          </a:custGeom>
          <a:ln w="19811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Овал 9"/>
          <p:cNvSpPr/>
          <p:nvPr/>
        </p:nvSpPr>
        <p:spPr>
          <a:xfrm>
            <a:off x="428596" y="3468530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1" name="Овал 10"/>
          <p:cNvSpPr/>
          <p:nvPr/>
        </p:nvSpPr>
        <p:spPr>
          <a:xfrm>
            <a:off x="1003009" y="4034669"/>
            <a:ext cx="928694" cy="575459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2" name="Овал 11"/>
          <p:cNvSpPr/>
          <p:nvPr/>
        </p:nvSpPr>
        <p:spPr>
          <a:xfrm>
            <a:off x="1370570" y="4718239"/>
            <a:ext cx="928694" cy="478518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3" name="Овал 12"/>
          <p:cNvSpPr/>
          <p:nvPr/>
        </p:nvSpPr>
        <p:spPr>
          <a:xfrm>
            <a:off x="1357290" y="5322095"/>
            <a:ext cx="928694" cy="488039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4" name="Овал 13"/>
          <p:cNvSpPr/>
          <p:nvPr/>
        </p:nvSpPr>
        <p:spPr>
          <a:xfrm>
            <a:off x="568099" y="6331454"/>
            <a:ext cx="928694" cy="526545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524177" y="3468529"/>
            <a:ext cx="721523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Текущее содержание двух учреждений физической культуры и спорта за счет средств местного бюджета</a:t>
            </a:r>
            <a:endParaRPr lang="ru-RU" sz="13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988524" y="3825687"/>
            <a:ext cx="67866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Обеспечение уровня финансирования физкультурно-спортивных организаций и учреждений дополнительного образования, осуществляющих спортивную подготовку, в соответствии с требованиями федеральных стандартов спортивной подготовки (приобретение спортивного инвентаря и экипировки для спортивных школ)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319892" y="4610129"/>
            <a:ext cx="664370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Расходы на приобретение и установку плоскостных спортивных сооружений и оборудования на плоскостные спортивные сооружения на территории города Ржева Тверской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319892" y="5294066"/>
            <a:ext cx="664373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Обеспечение проведения и участие в мероприятиях в области физкультуры и спорта с целю достижения высших спортивных результатов</a:t>
            </a:r>
            <a:endParaRPr lang="ru-RU" sz="13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857356" y="6429396"/>
            <a:ext cx="671517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Расходы на проведение ремонта в учреждениях физкультурно-спортивной направленности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7688" y="3523449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43 864,8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1008" y="4091565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582,2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65130" y="471823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8 244,5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99132" y="5302626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1 990,0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3818" y="6343693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957,5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8"/>
          <p:cNvSpPr txBox="1">
            <a:spLocks noChangeArrowheads="1"/>
          </p:cNvSpPr>
          <p:nvPr/>
        </p:nvSpPr>
        <p:spPr bwMode="auto">
          <a:xfrm>
            <a:off x="1571636" y="3184895"/>
            <a:ext cx="70008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16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 расходования бюджетных </a:t>
            </a:r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средств в 2022 году:</a:t>
            </a:r>
            <a:endParaRPr lang="ru-RU" sz="1600" b="1" u="sng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1214414" y="5887914"/>
            <a:ext cx="928694" cy="521711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1142976" y="5917938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950,0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248422" y="5839012"/>
            <a:ext cx="67151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8040"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 Расходы на укрепление материально-технической базы муниципальных спортивных школ за счет средств местного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383381987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Text Box 14"/>
          <p:cNvSpPr txBox="1">
            <a:spLocks noChangeArrowheads="1"/>
          </p:cNvSpPr>
          <p:nvPr/>
        </p:nvSpPr>
        <p:spPr bwMode="auto">
          <a:xfrm>
            <a:off x="1214414" y="0"/>
            <a:ext cx="77501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 города Ржева за 2022 год на реализацию Муниципальной программы города Ржева Тверской области "Формирование современной городской среды города Ржева Тверской области" на 2022-2027 годы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2214546" y="1000108"/>
          <a:ext cx="6929454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829194"/>
              </p:ext>
            </p:extLst>
          </p:nvPr>
        </p:nvGraphicFramePr>
        <p:xfrm>
          <a:off x="928663" y="928669"/>
          <a:ext cx="7929618" cy="1699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5528"/>
                <a:gridCol w="996806"/>
                <a:gridCol w="743326"/>
                <a:gridCol w="763958"/>
              </a:tblGrid>
              <a:tr h="53537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Утверждено,</a:t>
                      </a:r>
                      <a:r>
                        <a:rPr lang="ru-RU" sz="1000" b="1" i="0" u="none" strike="noStrike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тыс. руб.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Исполнено</a:t>
                      </a:r>
                      <a:r>
                        <a:rPr lang="ru-RU" sz="1000" b="1" i="0" u="none" strike="noStrike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, тыс. руб.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исполнения, %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8931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139 756,8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139 472,7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7"/>
                      <a:tile tx="0" ty="0" sx="100000" sy="100000" flip="none" algn="tl"/>
                    </a:blipFill>
                  </a:tcPr>
                </a:tc>
              </a:tr>
              <a:tr h="43071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"Комплексное благоустройство территорий общего пользования города Ржева Тверской области"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137 730,9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137 456,8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7"/>
                      <a:tile tx="0" ty="0" sx="100000" sy="100000" flip="none" algn="tl"/>
                    </a:blipFill>
                  </a:tcPr>
                </a:tc>
              </a:tr>
              <a:tr h="43071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Подпрограмма "Комплексное благоустройство дворовых и общественных территорий города Ржева Тверской области"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2 025,9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2 015,9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7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7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785786" y="2643182"/>
            <a:ext cx="88583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16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 расходования бюджетных </a:t>
            </a:r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средств в 2022 году </a:t>
            </a:r>
            <a:endParaRPr lang="ru-RU" b="1" u="sng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10" descr="rzhev-gerb-sovr"/>
          <p:cNvPicPr>
            <a:picLocks noChangeAspect="1" noChangeArrowheads="1"/>
          </p:cNvPicPr>
          <p:nvPr/>
        </p:nvPicPr>
        <p:blipFill>
          <a:blip r:embed="rId8">
            <a:lum bright="6000"/>
          </a:blip>
          <a:srcRect/>
          <a:stretch>
            <a:fillRect/>
          </a:stretch>
        </p:blipFill>
        <p:spPr bwMode="auto">
          <a:xfrm>
            <a:off x="142844" y="142852"/>
            <a:ext cx="785819" cy="1000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ject 4"/>
          <p:cNvSpPr/>
          <p:nvPr/>
        </p:nvSpPr>
        <p:spPr>
          <a:xfrm>
            <a:off x="323528" y="2981736"/>
            <a:ext cx="1390952" cy="3664809"/>
          </a:xfrm>
          <a:custGeom>
            <a:avLst/>
            <a:gdLst/>
            <a:ahLst/>
            <a:cxnLst/>
            <a:rect l="l" t="t" r="r" b="b"/>
            <a:pathLst>
              <a:path w="1435735" h="6494145">
                <a:moveTo>
                  <a:pt x="0" y="0"/>
                </a:moveTo>
                <a:lnTo>
                  <a:pt x="144907" y="131699"/>
                </a:lnTo>
                <a:lnTo>
                  <a:pt x="178896" y="166049"/>
                </a:lnTo>
                <a:lnTo>
                  <a:pt x="212511" y="200769"/>
                </a:lnTo>
                <a:lnTo>
                  <a:pt x="245746" y="235855"/>
                </a:lnTo>
                <a:lnTo>
                  <a:pt x="278598" y="271303"/>
                </a:lnTo>
                <a:lnTo>
                  <a:pt x="311065" y="307111"/>
                </a:lnTo>
                <a:lnTo>
                  <a:pt x="343143" y="343275"/>
                </a:lnTo>
                <a:lnTo>
                  <a:pt x="374829" y="379792"/>
                </a:lnTo>
                <a:lnTo>
                  <a:pt x="406118" y="416658"/>
                </a:lnTo>
                <a:lnTo>
                  <a:pt x="437009" y="453870"/>
                </a:lnTo>
                <a:lnTo>
                  <a:pt x="467498" y="491425"/>
                </a:lnTo>
                <a:lnTo>
                  <a:pt x="497581" y="529320"/>
                </a:lnTo>
                <a:lnTo>
                  <a:pt x="527255" y="567550"/>
                </a:lnTo>
                <a:lnTo>
                  <a:pt x="556517" y="606114"/>
                </a:lnTo>
                <a:lnTo>
                  <a:pt x="585363" y="645007"/>
                </a:lnTo>
                <a:lnTo>
                  <a:pt x="613791" y="684227"/>
                </a:lnTo>
                <a:lnTo>
                  <a:pt x="641797" y="723769"/>
                </a:lnTo>
                <a:lnTo>
                  <a:pt x="669377" y="763631"/>
                </a:lnTo>
                <a:lnTo>
                  <a:pt x="696528" y="803809"/>
                </a:lnTo>
                <a:lnTo>
                  <a:pt x="723248" y="844301"/>
                </a:lnTo>
                <a:lnTo>
                  <a:pt x="749532" y="885102"/>
                </a:lnTo>
                <a:lnTo>
                  <a:pt x="775377" y="926209"/>
                </a:lnTo>
                <a:lnTo>
                  <a:pt x="800781" y="967620"/>
                </a:lnTo>
                <a:lnTo>
                  <a:pt x="825739" y="1009330"/>
                </a:lnTo>
                <a:lnTo>
                  <a:pt x="850248" y="1051337"/>
                </a:lnTo>
                <a:lnTo>
                  <a:pt x="874306" y="1093637"/>
                </a:lnTo>
                <a:lnTo>
                  <a:pt x="897909" y="1136227"/>
                </a:lnTo>
                <a:lnTo>
                  <a:pt x="921053" y="1179103"/>
                </a:lnTo>
                <a:lnTo>
                  <a:pt x="943735" y="1222263"/>
                </a:lnTo>
                <a:lnTo>
                  <a:pt x="965953" y="1265702"/>
                </a:lnTo>
                <a:lnTo>
                  <a:pt x="987701" y="1309418"/>
                </a:lnTo>
                <a:lnTo>
                  <a:pt x="1008979" y="1353408"/>
                </a:lnTo>
                <a:lnTo>
                  <a:pt x="1029781" y="1397667"/>
                </a:lnTo>
                <a:lnTo>
                  <a:pt x="1050104" y="1442193"/>
                </a:lnTo>
                <a:lnTo>
                  <a:pt x="1069947" y="1486983"/>
                </a:lnTo>
                <a:lnTo>
                  <a:pt x="1089304" y="1532032"/>
                </a:lnTo>
                <a:lnTo>
                  <a:pt x="1108173" y="1577339"/>
                </a:lnTo>
                <a:lnTo>
                  <a:pt x="1126550" y="1622898"/>
                </a:lnTo>
                <a:lnTo>
                  <a:pt x="1144433" y="1668708"/>
                </a:lnTo>
                <a:lnTo>
                  <a:pt x="1161817" y="1714765"/>
                </a:lnTo>
                <a:lnTo>
                  <a:pt x="1178700" y="1761065"/>
                </a:lnTo>
                <a:lnTo>
                  <a:pt x="1195079" y="1807605"/>
                </a:lnTo>
                <a:lnTo>
                  <a:pt x="1210949" y="1854382"/>
                </a:lnTo>
                <a:lnTo>
                  <a:pt x="1226308" y="1901393"/>
                </a:lnTo>
                <a:lnTo>
                  <a:pt x="1241152" y="1948634"/>
                </a:lnTo>
                <a:lnTo>
                  <a:pt x="1255478" y="1996102"/>
                </a:lnTo>
                <a:lnTo>
                  <a:pt x="1269282" y="2043794"/>
                </a:lnTo>
                <a:lnTo>
                  <a:pt x="1282563" y="2091706"/>
                </a:lnTo>
                <a:lnTo>
                  <a:pt x="1295315" y="2139835"/>
                </a:lnTo>
                <a:lnTo>
                  <a:pt x="1307536" y="2188178"/>
                </a:lnTo>
                <a:lnTo>
                  <a:pt x="1319222" y="2236731"/>
                </a:lnTo>
                <a:lnTo>
                  <a:pt x="1330371" y="2285491"/>
                </a:lnTo>
                <a:lnTo>
                  <a:pt x="1340978" y="2334455"/>
                </a:lnTo>
                <a:lnTo>
                  <a:pt x="1351041" y="2383620"/>
                </a:lnTo>
                <a:lnTo>
                  <a:pt x="1360557" y="2432981"/>
                </a:lnTo>
                <a:lnTo>
                  <a:pt x="1369521" y="2482537"/>
                </a:lnTo>
                <a:lnTo>
                  <a:pt x="1377931" y="2532283"/>
                </a:lnTo>
                <a:lnTo>
                  <a:pt x="1385783" y="2582216"/>
                </a:lnTo>
                <a:lnTo>
                  <a:pt x="1393074" y="2632334"/>
                </a:lnTo>
                <a:lnTo>
                  <a:pt x="1399801" y="2682631"/>
                </a:lnTo>
                <a:lnTo>
                  <a:pt x="1405960" y="2733107"/>
                </a:lnTo>
                <a:lnTo>
                  <a:pt x="1411548" y="2783756"/>
                </a:lnTo>
                <a:lnTo>
                  <a:pt x="1416563" y="2834575"/>
                </a:lnTo>
                <a:lnTo>
                  <a:pt x="1420999" y="2885563"/>
                </a:lnTo>
                <a:lnTo>
                  <a:pt x="1424855" y="2936714"/>
                </a:lnTo>
                <a:lnTo>
                  <a:pt x="1428127" y="2988026"/>
                </a:lnTo>
                <a:lnTo>
                  <a:pt x="1430811" y="3039495"/>
                </a:lnTo>
                <a:lnTo>
                  <a:pt x="1432905" y="3091119"/>
                </a:lnTo>
                <a:lnTo>
                  <a:pt x="1434404" y="3142893"/>
                </a:lnTo>
                <a:lnTo>
                  <a:pt x="1435306" y="3194815"/>
                </a:lnTo>
                <a:lnTo>
                  <a:pt x="1435608" y="3246881"/>
                </a:lnTo>
                <a:lnTo>
                  <a:pt x="1435306" y="3298948"/>
                </a:lnTo>
                <a:lnTo>
                  <a:pt x="1434404" y="3350869"/>
                </a:lnTo>
                <a:lnTo>
                  <a:pt x="1432905" y="3402644"/>
                </a:lnTo>
                <a:lnTo>
                  <a:pt x="1430811" y="3454267"/>
                </a:lnTo>
                <a:lnTo>
                  <a:pt x="1428127" y="3505736"/>
                </a:lnTo>
                <a:lnTo>
                  <a:pt x="1424855" y="3557048"/>
                </a:lnTo>
                <a:lnTo>
                  <a:pt x="1420999" y="3608199"/>
                </a:lnTo>
                <a:lnTo>
                  <a:pt x="1416563" y="3659186"/>
                </a:lnTo>
                <a:lnTo>
                  <a:pt x="1411548" y="3710006"/>
                </a:lnTo>
                <a:lnTo>
                  <a:pt x="1405960" y="3760655"/>
                </a:lnTo>
                <a:lnTo>
                  <a:pt x="1399801" y="3811129"/>
                </a:lnTo>
                <a:lnTo>
                  <a:pt x="1393074" y="3861427"/>
                </a:lnTo>
                <a:lnTo>
                  <a:pt x="1385783" y="3911544"/>
                </a:lnTo>
                <a:lnTo>
                  <a:pt x="1377931" y="3961477"/>
                </a:lnTo>
                <a:lnTo>
                  <a:pt x="1369521" y="4011222"/>
                </a:lnTo>
                <a:lnTo>
                  <a:pt x="1360557" y="4060777"/>
                </a:lnTo>
                <a:lnTo>
                  <a:pt x="1351041" y="4110139"/>
                </a:lnTo>
                <a:lnTo>
                  <a:pt x="1340978" y="4159303"/>
                </a:lnTo>
                <a:lnTo>
                  <a:pt x="1330371" y="4208266"/>
                </a:lnTo>
                <a:lnTo>
                  <a:pt x="1319222" y="4257026"/>
                </a:lnTo>
                <a:lnTo>
                  <a:pt x="1307536" y="4305579"/>
                </a:lnTo>
                <a:lnTo>
                  <a:pt x="1295315" y="4353921"/>
                </a:lnTo>
                <a:lnTo>
                  <a:pt x="1282563" y="4402050"/>
                </a:lnTo>
                <a:lnTo>
                  <a:pt x="1269282" y="4449961"/>
                </a:lnTo>
                <a:lnTo>
                  <a:pt x="1255478" y="4497653"/>
                </a:lnTo>
                <a:lnTo>
                  <a:pt x="1241152" y="4545120"/>
                </a:lnTo>
                <a:lnTo>
                  <a:pt x="1226308" y="4592361"/>
                </a:lnTo>
                <a:lnTo>
                  <a:pt x="1210949" y="4639371"/>
                </a:lnTo>
                <a:lnTo>
                  <a:pt x="1195079" y="4686148"/>
                </a:lnTo>
                <a:lnTo>
                  <a:pt x="1178700" y="4732688"/>
                </a:lnTo>
                <a:lnTo>
                  <a:pt x="1161817" y="4778988"/>
                </a:lnTo>
                <a:lnTo>
                  <a:pt x="1144433" y="4825044"/>
                </a:lnTo>
                <a:lnTo>
                  <a:pt x="1126550" y="4870854"/>
                </a:lnTo>
                <a:lnTo>
                  <a:pt x="1108173" y="4916414"/>
                </a:lnTo>
                <a:lnTo>
                  <a:pt x="1089304" y="4961720"/>
                </a:lnTo>
                <a:lnTo>
                  <a:pt x="1069947" y="5006769"/>
                </a:lnTo>
                <a:lnTo>
                  <a:pt x="1050104" y="5051558"/>
                </a:lnTo>
                <a:lnTo>
                  <a:pt x="1029781" y="5096084"/>
                </a:lnTo>
                <a:lnTo>
                  <a:pt x="1008979" y="5140344"/>
                </a:lnTo>
                <a:lnTo>
                  <a:pt x="987701" y="5184333"/>
                </a:lnTo>
                <a:lnTo>
                  <a:pt x="965953" y="5228050"/>
                </a:lnTo>
                <a:lnTo>
                  <a:pt x="943735" y="5271489"/>
                </a:lnTo>
                <a:lnTo>
                  <a:pt x="921053" y="5314649"/>
                </a:lnTo>
                <a:lnTo>
                  <a:pt x="897909" y="5357526"/>
                </a:lnTo>
                <a:lnTo>
                  <a:pt x="874306" y="5400116"/>
                </a:lnTo>
                <a:lnTo>
                  <a:pt x="850248" y="5442416"/>
                </a:lnTo>
                <a:lnTo>
                  <a:pt x="825739" y="5484424"/>
                </a:lnTo>
                <a:lnTo>
                  <a:pt x="800781" y="5526134"/>
                </a:lnTo>
                <a:lnTo>
                  <a:pt x="775377" y="5567546"/>
                </a:lnTo>
                <a:lnTo>
                  <a:pt x="749532" y="5608654"/>
                </a:lnTo>
                <a:lnTo>
                  <a:pt x="723248" y="5649456"/>
                </a:lnTo>
                <a:lnTo>
                  <a:pt x="696528" y="5689948"/>
                </a:lnTo>
                <a:lnTo>
                  <a:pt x="669377" y="5730127"/>
                </a:lnTo>
                <a:lnTo>
                  <a:pt x="641797" y="5769990"/>
                </a:lnTo>
                <a:lnTo>
                  <a:pt x="613791" y="5809534"/>
                </a:lnTo>
                <a:lnTo>
                  <a:pt x="585363" y="5848754"/>
                </a:lnTo>
                <a:lnTo>
                  <a:pt x="556517" y="5887649"/>
                </a:lnTo>
                <a:lnTo>
                  <a:pt x="527255" y="5926214"/>
                </a:lnTo>
                <a:lnTo>
                  <a:pt x="497581" y="5964446"/>
                </a:lnTo>
                <a:lnTo>
                  <a:pt x="467498" y="6002342"/>
                </a:lnTo>
                <a:lnTo>
                  <a:pt x="437009" y="6039899"/>
                </a:lnTo>
                <a:lnTo>
                  <a:pt x="406118" y="6077113"/>
                </a:lnTo>
                <a:lnTo>
                  <a:pt x="374829" y="6113981"/>
                </a:lnTo>
                <a:lnTo>
                  <a:pt x="343143" y="6150499"/>
                </a:lnTo>
                <a:lnTo>
                  <a:pt x="311065" y="6186665"/>
                </a:lnTo>
                <a:lnTo>
                  <a:pt x="278598" y="6222475"/>
                </a:lnTo>
                <a:lnTo>
                  <a:pt x="245746" y="6257926"/>
                </a:lnTo>
                <a:lnTo>
                  <a:pt x="212511" y="6293014"/>
                </a:lnTo>
                <a:lnTo>
                  <a:pt x="178896" y="6327737"/>
                </a:lnTo>
                <a:lnTo>
                  <a:pt x="144907" y="6362090"/>
                </a:lnTo>
                <a:lnTo>
                  <a:pt x="0" y="6493764"/>
                </a:lnTo>
                <a:lnTo>
                  <a:pt x="0" y="0"/>
                </a:lnTo>
                <a:close/>
              </a:path>
            </a:pathLst>
          </a:custGeom>
          <a:ln w="19811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1928794" y="3470154"/>
            <a:ext cx="7035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Обеспечение деятельности Муниципального бюджетного учреждения "Развитие территорий города Ржева Тверской области"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33434" y="4139003"/>
            <a:ext cx="6605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Создание комфортной городской среды в малых городах и исторических поселениях - победителях Всероссийского конкурса лучших проектов создания комфортной городской среды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(Благоустройство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Парка Подпольщиков с частью набережной р. Волги между Старым и Новым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мостами)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43108" y="4996259"/>
            <a:ext cx="6866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Расходы на поддержку муниципальных программ формирования современной городской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среды (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благоустройство привокзальной площади в г. Ржев, благоустройство парка около памятника Паровоз 3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этап)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16804" y="6198580"/>
            <a:ext cx="7422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Приобретение и установка детских игровых комплексов за счет средств местного бюджета на территории города Ржева Тверской области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283171" y="2953158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25" name="Овал 24"/>
          <p:cNvSpPr/>
          <p:nvPr/>
        </p:nvSpPr>
        <p:spPr>
          <a:xfrm>
            <a:off x="961852" y="3524662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26" name="Овал 25"/>
          <p:cNvSpPr/>
          <p:nvPr/>
        </p:nvSpPr>
        <p:spPr>
          <a:xfrm>
            <a:off x="1223564" y="4139003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27" name="Овал 26"/>
          <p:cNvSpPr/>
          <p:nvPr/>
        </p:nvSpPr>
        <p:spPr>
          <a:xfrm>
            <a:off x="1218820" y="4857760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28" name="Овал 27"/>
          <p:cNvSpPr/>
          <p:nvPr/>
        </p:nvSpPr>
        <p:spPr>
          <a:xfrm>
            <a:off x="952457" y="5521783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29" name="Овал 28"/>
          <p:cNvSpPr/>
          <p:nvPr/>
        </p:nvSpPr>
        <p:spPr>
          <a:xfrm>
            <a:off x="342532" y="6088724"/>
            <a:ext cx="928694" cy="571504"/>
          </a:xfrm>
          <a:prstGeom prst="ellipse">
            <a:avLst/>
          </a:prstGeom>
          <a:solidFill>
            <a:schemeClr val="bg2"/>
          </a:solidFill>
          <a:ln w="508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283171" y="3008077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150,0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88677" y="3579581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4 099,6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23564" y="4193922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110 470,0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23564" y="4912679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22609,2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61852" y="5576702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990,0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6813" y="6143643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1025,9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07342" y="2953158"/>
            <a:ext cx="7349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Разработка проектно-сметной документации на выполнение работ по благоустройству территорий общего пользования города Ржева Тверской области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954529" y="5669035"/>
            <a:ext cx="7054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Приобретение и установка детских игровых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комплексов (за счет средств областного бюджета)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97873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187624" y="160007"/>
            <a:ext cx="76438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Расходы, не включенные в муниципальные программы                                                                                               г. Ржева Тверской области за 2022 год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40289"/>
              </p:ext>
            </p:extLst>
          </p:nvPr>
        </p:nvGraphicFramePr>
        <p:xfrm>
          <a:off x="251520" y="764704"/>
          <a:ext cx="8640959" cy="5932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9305"/>
                <a:gridCol w="820476"/>
                <a:gridCol w="732929"/>
                <a:gridCol w="738249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Утвержден,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тыс. 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Исполнено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, тыс. 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181" marR="9181" marT="9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исполнения, %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Расходы, не включенные в муниципальные программы г. Ржева Тверской области всего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35 717,2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34 970,7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385512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200" b="0" i="0" u="none" strike="noStrike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sng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Средства </a:t>
                      </a:r>
                      <a:r>
                        <a:rPr kumimoji="0" lang="ru-RU" sz="1200" b="0" i="0" u="sng" strike="noStrike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реализацию мероприятий по обращениям, поступающим к депутатам Законодательного Собрания Тверской </a:t>
                      </a:r>
                      <a:r>
                        <a:rPr kumimoji="0" lang="ru-RU" sz="1200" b="0" i="0" u="sng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области:</a:t>
                      </a:r>
                    </a:p>
                    <a:p>
                      <a:pPr marL="0" indent="0" algn="l" fontAlgn="b">
                        <a:buFontTx/>
                        <a:buNone/>
                      </a:pPr>
                      <a:r>
                        <a:rPr kumimoji="0" lang="ru-RU" sz="10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Приобретение аварийно-спасательного оборудования для ликвидации чрезвычайных ситуаций природного и техногенного характера – 75,0 тыс. руб.;</a:t>
                      </a:r>
                    </a:p>
                    <a:p>
                      <a:pPr marL="0" indent="0" algn="l" fontAlgn="b">
                        <a:buFontTx/>
                        <a:buNone/>
                      </a:pPr>
                      <a:r>
                        <a:rPr kumimoji="0" lang="ru-RU" sz="10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Приобретение и установка комплектов турников для занятия воркаутом по адресу: г. Ржев, ул. Октябрьская, д. 8а  - 250,0 тыс. руб.;</a:t>
                      </a:r>
                    </a:p>
                    <a:p>
                      <a:pPr marL="0" indent="0" algn="l" fontAlgn="b">
                        <a:buFontTx/>
                        <a:buNone/>
                      </a:pPr>
                      <a:r>
                        <a:rPr kumimoji="0" lang="ru-RU" sz="10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Устройство детской площадки на территории, прилегающей к многоквартирному жилому дому по адресу: Тверская область, г. Ржев, Советская площадь, д.11 (в рамках ППМИ) - 150,0 тыс. руб.;</a:t>
                      </a:r>
                    </a:p>
                    <a:p>
                      <a:pPr marL="0" indent="0" algn="l" fontAlgn="b">
                        <a:buFontTx/>
                        <a:buNone/>
                      </a:pPr>
                      <a:r>
                        <a:rPr kumimoji="0" lang="ru-RU" sz="10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Устройство спортивной площадки на территории, прилегающей к многоквартирному жилому дому по адресу: Тверская область, г. Ржев, ул. Ленина, д.14а (в рамках ППМИ) – 150,0 тыс. руб.;</a:t>
                      </a:r>
                    </a:p>
                    <a:p>
                      <a:pPr marL="0" indent="0" algn="l" fontAlgn="b">
                        <a:buFontTx/>
                        <a:buNone/>
                      </a:pPr>
                      <a:r>
                        <a:rPr kumimoji="0" lang="ru-RU" sz="10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Приобретение мебели и линолеума для муниципального дошкольного образовательного учреждения детский сад № 6 города Ржева – 120,0 тыс. руб.;</a:t>
                      </a:r>
                    </a:p>
                    <a:p>
                      <a:pPr marL="0" indent="0" algn="l" fontAlgn="b">
                        <a:buFontTx/>
                        <a:buNone/>
                      </a:pPr>
                      <a:r>
                        <a:rPr kumimoji="0" lang="ru-RU" sz="10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Приобретение театральных костюмов, игр и игрушек для  муниципального дошкольного образовательного учреждения детский сад № 6 города Ржева – 100,0 тыс. руб.;</a:t>
                      </a:r>
                    </a:p>
                    <a:p>
                      <a:pPr marL="0" indent="0" algn="l" fontAlgn="b">
                        <a:buFontTx/>
                        <a:buNone/>
                      </a:pPr>
                      <a:r>
                        <a:rPr kumimoji="0" lang="ru-RU" sz="10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Приобретение оргтехники, ковров, краски и шпаклевки для муниципального дошкольного образовательного учреждения детский сад № 6 города Ржева – 120,0 тыс. руб.;</a:t>
                      </a:r>
                    </a:p>
                    <a:p>
                      <a:pPr marL="0" indent="0" algn="l" fontAlgn="b">
                        <a:buFontTx/>
                        <a:buNone/>
                      </a:pPr>
                      <a:r>
                        <a:rPr kumimoji="0" lang="ru-RU" sz="10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Приобретение и установка теневого  навеса в муниципальном  дошкольном образовательном учреждении детский сад № 21 города Ржева – 380,0 тыс. руб.;</a:t>
                      </a:r>
                    </a:p>
                    <a:p>
                      <a:pPr marL="0" indent="0" algn="l" fontAlgn="b">
                        <a:buFontTx/>
                        <a:buNone/>
                      </a:pPr>
                      <a:r>
                        <a:rPr kumimoji="0" lang="ru-RU" sz="10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Приобретение детских кроватей для  муниципального дошкольного образовательного учреждения детский сад № 22 города Ржева – 100,0 тыс. руб.;</a:t>
                      </a:r>
                    </a:p>
                    <a:p>
                      <a:pPr marL="0" indent="0" algn="l" fontAlgn="b">
                        <a:buFontTx/>
                        <a:buNone/>
                      </a:pPr>
                      <a:r>
                        <a:rPr kumimoji="0" lang="ru-RU" sz="10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Приобретение детских кроватей для  муниципального дошкольного образовательного учреждения "Детский сад № 29 комбинированного вида" города Ржева – 100,0 тыс. руб.</a:t>
                      </a:r>
                      <a:endParaRPr kumimoji="0" lang="ru-RU" sz="1200" b="0" i="0" u="none" strike="noStrike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/>
                      <a:srcRect/>
                      <a:tile tx="635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1 545,0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1 545,0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83403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200" b="0" i="0" u="none" strike="noStrike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Резервные </a:t>
                      </a:r>
                      <a:r>
                        <a:rPr kumimoji="0" lang="ru-RU" sz="1200" b="0" i="0" u="none" strike="noStrike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фонды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/>
                      <a:srcRect/>
                      <a:tile tx="635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200" b="0" i="0" u="none" strike="noStrike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Прочие </a:t>
                      </a:r>
                      <a:r>
                        <a:rPr kumimoji="0" lang="ru-RU" sz="1200" b="0" i="0" u="none" strike="noStrike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выплаты по обязательствам муниципального образования</a:t>
                      </a: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/>
                      <a:srcRect/>
                      <a:tile tx="635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5 959,7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5 959,7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200" b="0" i="0" u="none" strike="noStrike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Отдельные </a:t>
                      </a:r>
                      <a:r>
                        <a:rPr kumimoji="0" lang="ru-RU" sz="1200" b="0" i="0" u="none" strike="noStrike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мероприятия, не включенные в муниципальные </a:t>
                      </a:r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программы (в </a:t>
                      </a:r>
                      <a:r>
                        <a:rPr kumimoji="0" lang="ru-RU" sz="1200" b="0" i="0" u="none" strike="noStrike" kern="12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р</a:t>
                      </a:r>
                      <a:r>
                        <a:rPr kumimoji="0" lang="ru-RU" sz="10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асходы на проведение выборов в представительные органы местного самоуправления г. Ржева Тверской области – 7824,2 тыс. руб.)</a:t>
                      </a:r>
                      <a:endParaRPr kumimoji="0" lang="ru-RU" sz="1000" b="0" i="0" u="none" strike="noStrike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/>
                      <a:srcRect/>
                      <a:tile tx="635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8 434,8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8 434,8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200" b="0" i="0" u="none" strike="noStrike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Расходы </a:t>
                      </a:r>
                      <a:r>
                        <a:rPr kumimoji="0" lang="ru-RU" sz="1200" b="0" i="0" u="none" strike="noStrike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обеспечение деятельности представительного органа  местного </a:t>
                      </a:r>
                      <a:r>
                        <a:rPr kumimoji="0" lang="ru-RU" sz="12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самоуправления </a:t>
                      </a:r>
                      <a:r>
                        <a:rPr kumimoji="0" lang="ru-RU" sz="105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(Содержание МКУ «ЦОУ г. Ржева», Думы</a:t>
                      </a:r>
                      <a:r>
                        <a:rPr kumimoji="0" lang="ru-RU" sz="1050" b="0" i="0" u="none" strike="noStrike" kern="12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Ржевского муниципального округа, КСП)</a:t>
                      </a:r>
                      <a:endParaRPr kumimoji="0" lang="ru-RU" sz="1050" b="0" i="0" u="none" strike="noStrike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/>
                      <a:srcRect/>
                      <a:tile tx="635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16 545,2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16 306,5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8" name="Picture 10" descr="rzhev-gerb-sovr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588711" y="160007"/>
            <a:ext cx="814937" cy="892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323268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28600"/>
            <a:ext cx="7576520" cy="758952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БЮДЖЕТА ГОРОДА РЖЕВА НА 2022 ГОД </a:t>
            </a:r>
          </a:p>
        </p:txBody>
      </p:sp>
      <p:pic>
        <p:nvPicPr>
          <p:cNvPr id="4" name="Picture 10" descr="rzhev-gerb-sovr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251520" y="260648"/>
            <a:ext cx="814937" cy="892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960499"/>
              </p:ext>
            </p:extLst>
          </p:nvPr>
        </p:nvGraphicFramePr>
        <p:xfrm>
          <a:off x="827584" y="1628800"/>
          <a:ext cx="7754015" cy="43204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0240"/>
                <a:gridCol w="3794059"/>
                <a:gridCol w="899858"/>
                <a:gridCol w="899858"/>
              </a:tblGrid>
              <a:tr h="28248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Код бюджетной классификации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Сумма, тыс. руб.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24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Утверждено 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144"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692 01 00 00 00 00 0000 000</a:t>
                      </a:r>
                      <a:endParaRPr lang="ru-RU" sz="11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ДЕФИЦИТОВ БЮДЖЕТОВ</a:t>
                      </a:r>
                      <a:endParaRPr lang="ru-RU" sz="11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79 765,9</a:t>
                      </a:r>
                      <a:endParaRPr lang="ru-RU" sz="11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9 658,2</a:t>
                      </a:r>
                      <a:endParaRPr lang="ru-RU" sz="11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1443"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692 01 03 00 00 00 0000 000</a:t>
                      </a:r>
                      <a:endParaRPr lang="ru-RU" sz="11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от других бюджетов бюджетной системы Российской Федерации</a:t>
                      </a:r>
                      <a:endParaRPr lang="ru-RU" sz="11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19 550,1</a:t>
                      </a:r>
                      <a:endParaRPr lang="ru-RU" sz="11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2 855,4</a:t>
                      </a:r>
                      <a:endParaRPr lang="ru-RU" sz="11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532"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692 01 03 01 00 04 0000 710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Получение кредитов от других бюджетов бюджетной системы Российской Федерации  бюджетом городского округа в валюте Российской Федерации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43 620,9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26 926,2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1458"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692 01 03 01 00 04 0000 810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бюджетом городского округа кредитов от других бюджетов бюджетной системы Российской Федерации в валюте Российской Федерации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-24 070,8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-24 070,8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309"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692 01 05 00 00 00 0000 000</a:t>
                      </a:r>
                      <a:endParaRPr lang="ru-RU" sz="11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Изменение остатков средств на счетах по учету средств бюджета</a:t>
                      </a:r>
                      <a:endParaRPr lang="ru-RU" sz="11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60 215,8</a:t>
                      </a:r>
                      <a:endParaRPr lang="ru-RU" sz="11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6 802,8</a:t>
                      </a:r>
                      <a:endParaRPr lang="ru-RU" sz="11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309"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692 01 05 02 01 04 0000 510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Увеличение прочих остатков денежных средств бюджета городского округа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-1 415 984,7</a:t>
                      </a:r>
                      <a:endParaRPr lang="ru-RU" sz="11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-1 450 514,5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309"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692 01 05 02 01 04 0000 610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Уменьшение прочих остатков денежных средств бюджета городского округа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1 476 200,5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1 457 317,3</a:t>
                      </a:r>
                      <a:endParaRPr lang="ru-RU" sz="11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72258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_8da56_6839757d_X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20000" contrast="-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-2644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7090119"/>
      </p:ext>
    </p:extLst>
  </p:cSld>
  <p:clrMapOvr>
    <a:masterClrMapping/>
  </p:clrMapOvr>
  <p:transition advClick="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rzhev-gerb-sovr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357158" y="428604"/>
            <a:ext cx="79057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8" descr="xw_1101263"/>
          <p:cNvPicPr>
            <a:picLocks noChangeAspect="1" noChangeArrowheads="1"/>
          </p:cNvPicPr>
          <p:nvPr/>
        </p:nvPicPr>
        <p:blipFill>
          <a:blip r:embed="rId3">
            <a:lum bright="18000" contrast="12000"/>
          </a:blip>
          <a:srcRect/>
          <a:stretch>
            <a:fillRect/>
          </a:stretch>
        </p:blipFill>
        <p:spPr bwMode="auto">
          <a:xfrm>
            <a:off x="3071802" y="3929066"/>
            <a:ext cx="3097213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357290" y="285728"/>
            <a:ext cx="6429420" cy="1928826"/>
          </a:xfrm>
          <a:prstGeom prst="rect">
            <a:avLst/>
          </a:prstGeom>
          <a:noFill/>
          <a:ln>
            <a:noFill/>
          </a:ln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Основные показатели 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Социально-экономического развития  города Ржева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cap="all" baseline="0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Cambria" pitchFamily="18" charset="0"/>
                <a:ea typeface="+mj-ea"/>
                <a:cs typeface="+mj-cs"/>
              </a:rPr>
              <a:t>за 2022 год</a:t>
            </a:r>
          </a:p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7290" y="285728"/>
            <a:ext cx="7286676" cy="5509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Промышленное производство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0" descr="rzhev-gerb-sovr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500034" y="142852"/>
            <a:ext cx="79057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00034" y="986826"/>
            <a:ext cx="814396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42900" algn="just" eaLnBrk="0" hangingPunct="0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Основная отрасль материального производства в экономике г. Ржева - промышленность. В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ней занято более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четверти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работающего населения. Промышленные предприятия являются основным источником доходов бюджета города, обеспечивая около 90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налоговых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поступлений, и поэтому от их эффективной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деятельности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зависят реальные возможности решения основных социально-экономических проблем.</a:t>
            </a:r>
          </a:p>
          <a:p>
            <a:pPr indent="361950" algn="just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Объем отгруженных товаров собственного производства, выполненных работ и услуг по крупным и средним предприятиям составил 11 697,5 млн. руб. (116,9%  к предшествующему 2021 году). Оборот крупных и средних предприятий  составил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20 279,9 млн. руб. (114,8% к аналогичному периоду 2021 года).</a:t>
            </a:r>
          </a:p>
        </p:txBody>
      </p:sp>
      <p:graphicFrame>
        <p:nvGraphicFramePr>
          <p:cNvPr id="6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9391616"/>
              </p:ext>
            </p:extLst>
          </p:nvPr>
        </p:nvGraphicFramePr>
        <p:xfrm>
          <a:off x="683568" y="2996952"/>
          <a:ext cx="8208912" cy="4075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46050890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82296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Структура обрабатывающих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производств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города Ржева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48464" y="6466210"/>
            <a:ext cx="298376" cy="38501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7BE6965-7BC0-4306-A6D1-F395CDA4D5D6}" type="slidenum">
              <a:rPr lang="ru-RU" kern="0" smtClean="0">
                <a:solidFill>
                  <a:srgbClr val="EBDDC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8</a:t>
            </a:fld>
            <a:endParaRPr lang="ru-RU" kern="0" dirty="0">
              <a:solidFill>
                <a:srgbClr val="EBDDC3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683781182"/>
              </p:ext>
            </p:extLst>
          </p:nvPr>
        </p:nvGraphicFramePr>
        <p:xfrm>
          <a:off x="827584" y="1484784"/>
          <a:ext cx="7992888" cy="52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10" descr="rzhev-gerb-sovr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395536" y="404664"/>
            <a:ext cx="79057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4977367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1604" y="285727"/>
            <a:ext cx="7072362" cy="85612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Потребительский рынок, </a:t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индекс потребительских цен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0" descr="rzhev-gerb-sovr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642910" y="214290"/>
            <a:ext cx="79057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71389" y="1124744"/>
            <a:ext cx="7929618" cy="14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61950" algn="just"/>
            <a:r>
              <a:rPr lang="ru-RU" sz="14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данным Тверьстата оборот розничной торговли крупных и средних предприятий за 2022 год составил  5 053,2 млн. руб., к соответствующему периоду прошлого года увеличился на 14,0%.</a:t>
            </a:r>
          </a:p>
          <a:p>
            <a:pPr indent="361950" algn="just"/>
            <a:r>
              <a:rPr lang="ru-RU" sz="14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Оборот общественного питания крупных и средних предприятий за 2022 год увеличился на 4,8% по сравнению с аналогичным периодом прошлого года и составил 9,5 млн.руб.</a:t>
            </a:r>
          </a:p>
          <a:p>
            <a:pPr algn="just"/>
            <a:r>
              <a:rPr lang="ru-RU" sz="14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endParaRPr lang="ru-RU" sz="14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321938"/>
              </p:ext>
            </p:extLst>
          </p:nvPr>
        </p:nvGraphicFramePr>
        <p:xfrm>
          <a:off x="1643042" y="3643313"/>
          <a:ext cx="6096000" cy="2521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855879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товаров и услуг</a:t>
                      </a:r>
                    </a:p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(групп товаров и услуг)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Индексы цен (тарифов) к декабрю предыдущего года,  в %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К соответствующему периоду предыдущего года,</a:t>
                      </a:r>
                      <a:r>
                        <a:rPr lang="ru-RU" sz="1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 %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53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Товары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112,49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116,85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53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Услуги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111,56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107,43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53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Бытовые услуги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107,49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108,20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98703" y="2780928"/>
            <a:ext cx="554461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Segoe UI Black" pitchFamily="34" charset="0"/>
                <a:cs typeface="Times New Roman" pitchFamily="18" charset="0"/>
              </a:rPr>
              <a:t>Сводные индексы потребительских цен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Segoe UI Black" pitchFamily="34" charset="0"/>
                <a:cs typeface="Times New Roman" pitchFamily="18" charset="0"/>
              </a:rPr>
              <a:t>по Тверской области (2022 год)</a:t>
            </a:r>
            <a:endParaRPr lang="ru-RU" b="1" dirty="0">
              <a:solidFill>
                <a:srgbClr val="002060"/>
              </a:solidFill>
              <a:latin typeface="Times New Roman" pitchFamily="18" charset="0"/>
              <a:ea typeface="Segoe UI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7439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9612</TotalTime>
  <Words>9344</Words>
  <Application>Microsoft Office PowerPoint</Application>
  <PresentationFormat>Экран (4:3)</PresentationFormat>
  <Paragraphs>1674</Paragraphs>
  <Slides>56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Официальная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Промышленное производство</vt:lpstr>
      <vt:lpstr>Структура обрабатывающих  производств города Ржева</vt:lpstr>
      <vt:lpstr>Потребительский рынок,  индекс потребительских цен</vt:lpstr>
      <vt:lpstr>    Численность населения </vt:lpstr>
      <vt:lpstr>Уровень безработицы</vt:lpstr>
      <vt:lpstr>Среднемесячная заработная плата,  прожиточный минимум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подходы к формированию расходов бюджета  города Ржева на 2022 год</vt:lpstr>
      <vt:lpstr>Исполнение расходов бюджета города Ржева                                                                                                                               по разделам классификации расходов бюджета  за 2022 год</vt:lpstr>
      <vt:lpstr>  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ФИНАНСИРОВАНИЯ ДЕФИЦИТА БЮДЖЕТА ГОРОДА РЖЕВА НА 2022 ГОД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s.galagan</dc:creator>
  <cp:lastModifiedBy>Зверева</cp:lastModifiedBy>
  <cp:revision>1048</cp:revision>
  <dcterms:created xsi:type="dcterms:W3CDTF">2017-10-19T13:22:55Z</dcterms:created>
  <dcterms:modified xsi:type="dcterms:W3CDTF">2023-04-25T12:46:37Z</dcterms:modified>
</cp:coreProperties>
</file>